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54" r:id="rId1"/>
  </p:sldMasterIdLst>
  <p:notesMasterIdLst>
    <p:notesMasterId r:id="rId30"/>
  </p:notesMasterIdLst>
  <p:sldIdLst>
    <p:sldId id="256" r:id="rId2"/>
    <p:sldId id="257" r:id="rId3"/>
    <p:sldId id="259" r:id="rId4"/>
    <p:sldId id="260" r:id="rId5"/>
    <p:sldId id="261" r:id="rId6"/>
    <p:sldId id="262" r:id="rId7"/>
    <p:sldId id="263" r:id="rId8"/>
    <p:sldId id="519" r:id="rId9"/>
    <p:sldId id="522" r:id="rId10"/>
    <p:sldId id="511" r:id="rId11"/>
    <p:sldId id="515" r:id="rId12"/>
    <p:sldId id="512" r:id="rId13"/>
    <p:sldId id="518" r:id="rId14"/>
    <p:sldId id="266" r:id="rId15"/>
    <p:sldId id="516" r:id="rId16"/>
    <p:sldId id="267" r:id="rId17"/>
    <p:sldId id="509" r:id="rId18"/>
    <p:sldId id="268" r:id="rId19"/>
    <p:sldId id="521" r:id="rId20"/>
    <p:sldId id="520" r:id="rId21"/>
    <p:sldId id="270" r:id="rId22"/>
    <p:sldId id="517" r:id="rId23"/>
    <p:sldId id="271" r:id="rId24"/>
    <p:sldId id="272" r:id="rId25"/>
    <p:sldId id="276" r:id="rId26"/>
    <p:sldId id="277" r:id="rId27"/>
    <p:sldId id="513" r:id="rId28"/>
    <p:sldId id="514" r:id="rId29"/>
  </p:sldIdLst>
  <p:sldSz cx="9144000" cy="6858000" type="screen4x3"/>
  <p:notesSz cx="6858000" cy="9144000"/>
  <p:embeddedFontLst>
    <p:embeddedFont>
      <p:font typeface="ＭＳ Ｐゴシック" panose="020B0600070205080204" pitchFamily="34" charset="-128"/>
      <p:regular r:id="rId31"/>
    </p:embeddedFont>
    <p:embeddedFont>
      <p:font typeface="Calibri" panose="020F0502020204030204" pitchFamily="34" charset="0"/>
      <p:regular r:id="rId32"/>
      <p:bold r:id="rId33"/>
      <p:italic r:id="rId34"/>
      <p:boldItalic r:id="rId35"/>
    </p:embeddedFont>
    <p:embeddedFont>
      <p:font typeface="Cambria" panose="02040503050406030204" pitchFamily="18" charset="0"/>
      <p:regular r:id="rId36"/>
      <p:bold r:id="rId37"/>
      <p:italic r:id="rId38"/>
      <p:boldItalic r:id="rId39"/>
    </p:embeddedFont>
    <p:embeddedFont>
      <p:font typeface="Helvetica Neue" panose="020B0604020202020204" charset="0"/>
      <p:regular r:id="rId40"/>
      <p:bold r:id="rId41"/>
      <p:italic r:id="rId42"/>
      <p:boldItalic r:id="rId43"/>
    </p:embeddedFont>
    <p:embeddedFont>
      <p:font typeface="MS Mincho" panose="02020609040205080304" pitchFamily="49" charset="-128"/>
      <p:regular r:id="rId44"/>
    </p:embeddedFont>
    <p:embeddedFont>
      <p:font typeface="Roboto" panose="020B060402020202020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409">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F2075A6-7D4C-415E-B0A3-8D9280E2E587}" v="25" dt="2019-04-13T02:35:09.151"/>
  </p1510:revLst>
</p1510:revInfo>
</file>

<file path=ppt/tableStyles.xml><?xml version="1.0" encoding="utf-8"?>
<a:tblStyleLst xmlns:a="http://schemas.openxmlformats.org/drawingml/2006/main" def="{44A254B7-6194-4E81-8C8F-68599A488C88}">
  <a:tblStyle styleId="{44A254B7-6194-4E81-8C8F-68599A488C88}"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3F9FA"/>
          </a:solidFill>
        </a:fill>
      </a:tcStyle>
    </a:wholeTbl>
    <a:band1H>
      <a:tcTxStyle/>
      <a:tcStyle>
        <a:tcBdr/>
        <a:fill>
          <a:solidFill>
            <a:srgbClr val="E7F3F4"/>
          </a:solidFill>
        </a:fill>
      </a:tcStyle>
    </a:band1H>
    <a:band2H>
      <a:tcTxStyle/>
      <a:tcStyle>
        <a:tcBdr/>
      </a:tcStyle>
    </a:band2H>
    <a:band1V>
      <a:tcTxStyle/>
      <a:tcStyle>
        <a:tcBdr/>
        <a:fill>
          <a:solidFill>
            <a:srgbClr val="E7F3F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79"/>
    <p:restoredTop sz="50931" autoAdjust="0"/>
  </p:normalViewPr>
  <p:slideViewPr>
    <p:cSldViewPr snapToGrid="0">
      <p:cViewPr varScale="1">
        <p:scale>
          <a:sx n="34" d="100"/>
          <a:sy n="34" d="100"/>
        </p:scale>
        <p:origin x="2412" y="48"/>
      </p:cViewPr>
      <p:guideLst>
        <p:guide orient="horz" pos="2409"/>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1.fntdata"/><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on Zalk" userId="1f811bf6-7718-4bf6-ae68-8bbda25a1b04" providerId="ADAL" clId="{A6CB8E5C-34CC-43B4-B6DA-A552E79DF97A}"/>
    <pc:docChg chg="custSel addSld delSld modSld">
      <pc:chgData name="Marion Zalk" userId="1f811bf6-7718-4bf6-ae68-8bbda25a1b04" providerId="ADAL" clId="{A6CB8E5C-34CC-43B4-B6DA-A552E79DF97A}" dt="2019-04-10T00:53:09.521" v="22" actId="1076"/>
      <pc:docMkLst>
        <pc:docMk/>
      </pc:docMkLst>
      <pc:sldChg chg="modSp">
        <pc:chgData name="Marion Zalk" userId="1f811bf6-7718-4bf6-ae68-8bbda25a1b04" providerId="ADAL" clId="{A6CB8E5C-34CC-43B4-B6DA-A552E79DF97A}" dt="2019-04-10T00:53:09.521" v="22" actId="1076"/>
        <pc:sldMkLst>
          <pc:docMk/>
          <pc:sldMk cId="0" sldId="257"/>
        </pc:sldMkLst>
        <pc:spChg chg="mod">
          <ac:chgData name="Marion Zalk" userId="1f811bf6-7718-4bf6-ae68-8bbda25a1b04" providerId="ADAL" clId="{A6CB8E5C-34CC-43B4-B6DA-A552E79DF97A}" dt="2019-04-10T00:53:09.521" v="22" actId="1076"/>
          <ac:spMkLst>
            <pc:docMk/>
            <pc:sldMk cId="0" sldId="257"/>
            <ac:spMk id="72" creationId="{00000000-0000-0000-0000-000000000000}"/>
          </ac:spMkLst>
        </pc:spChg>
        <pc:spChg chg="mod">
          <ac:chgData name="Marion Zalk" userId="1f811bf6-7718-4bf6-ae68-8bbda25a1b04" providerId="ADAL" clId="{A6CB8E5C-34CC-43B4-B6DA-A552E79DF97A}" dt="2019-04-10T00:53:08.211" v="21" actId="207"/>
          <ac:spMkLst>
            <pc:docMk/>
            <pc:sldMk cId="0" sldId="257"/>
            <ac:spMk id="74" creationId="{00000000-0000-0000-0000-000000000000}"/>
          </ac:spMkLst>
        </pc:spChg>
      </pc:sldChg>
      <pc:sldChg chg="add">
        <pc:chgData name="Marion Zalk" userId="1f811bf6-7718-4bf6-ae68-8bbda25a1b04" providerId="ADAL" clId="{A6CB8E5C-34CC-43B4-B6DA-A552E79DF97A}" dt="2019-04-10T00:48:10.350" v="0"/>
        <pc:sldMkLst>
          <pc:docMk/>
          <pc:sldMk cId="3724853935" sldId="519"/>
        </pc:sldMkLst>
      </pc:sldChg>
      <pc:sldChg chg="add">
        <pc:chgData name="Marion Zalk" userId="1f811bf6-7718-4bf6-ae68-8bbda25a1b04" providerId="ADAL" clId="{A6CB8E5C-34CC-43B4-B6DA-A552E79DF97A}" dt="2019-04-10T00:51:44.361" v="1"/>
        <pc:sldMkLst>
          <pc:docMk/>
          <pc:sldMk cId="2011761802" sldId="520"/>
        </pc:sldMkLst>
      </pc:sldChg>
      <pc:sldChg chg="modSp add">
        <pc:chgData name="Marion Zalk" userId="1f811bf6-7718-4bf6-ae68-8bbda25a1b04" providerId="ADAL" clId="{A6CB8E5C-34CC-43B4-B6DA-A552E79DF97A}" dt="2019-04-10T00:52:49.577" v="20" actId="207"/>
        <pc:sldMkLst>
          <pc:docMk/>
          <pc:sldMk cId="3283272117" sldId="521"/>
        </pc:sldMkLst>
        <pc:spChg chg="mod">
          <ac:chgData name="Marion Zalk" userId="1f811bf6-7718-4bf6-ae68-8bbda25a1b04" providerId="ADAL" clId="{A6CB8E5C-34CC-43B4-B6DA-A552E79DF97A}" dt="2019-04-10T00:52:49.577" v="20" actId="207"/>
          <ac:spMkLst>
            <pc:docMk/>
            <pc:sldMk cId="3283272117" sldId="521"/>
            <ac:spMk id="72" creationId="{00000000-0000-0000-0000-000000000000}"/>
          </ac:spMkLst>
        </pc:spChg>
      </pc:sldChg>
    </pc:docChg>
  </pc:docChgLst>
  <pc:docChgLst>
    <pc:chgData name="Marion Zalk" userId="1f811bf6-7718-4bf6-ae68-8bbda25a1b04" providerId="ADAL" clId="{EBE486E5-9079-4D53-81E6-5C4F68A9FAE8}"/>
    <pc:docChg chg="addSld modSld">
      <pc:chgData name="Marion Zalk" userId="1f811bf6-7718-4bf6-ae68-8bbda25a1b04" providerId="ADAL" clId="{EBE486E5-9079-4D53-81E6-5C4F68A9FAE8}" dt="2019-04-10T05:58:59.680" v="6"/>
      <pc:docMkLst>
        <pc:docMk/>
      </pc:docMkLst>
      <pc:sldChg chg="modSp">
        <pc:chgData name="Marion Zalk" userId="1f811bf6-7718-4bf6-ae68-8bbda25a1b04" providerId="ADAL" clId="{EBE486E5-9079-4D53-81E6-5C4F68A9FAE8}" dt="2019-04-10T01:00:08.062" v="5" actId="20577"/>
        <pc:sldMkLst>
          <pc:docMk/>
          <pc:sldMk cId="0" sldId="256"/>
        </pc:sldMkLst>
        <pc:spChg chg="mod">
          <ac:chgData name="Marion Zalk" userId="1f811bf6-7718-4bf6-ae68-8bbda25a1b04" providerId="ADAL" clId="{EBE486E5-9079-4D53-81E6-5C4F68A9FAE8}" dt="2019-04-10T01:00:08.062" v="5" actId="20577"/>
          <ac:spMkLst>
            <pc:docMk/>
            <pc:sldMk cId="0" sldId="256"/>
            <ac:spMk id="60" creationId="{00000000-0000-0000-0000-000000000000}"/>
          </ac:spMkLst>
        </pc:spChg>
      </pc:sldChg>
      <pc:sldChg chg="add">
        <pc:chgData name="Marion Zalk" userId="1f811bf6-7718-4bf6-ae68-8bbda25a1b04" providerId="ADAL" clId="{EBE486E5-9079-4D53-81E6-5C4F68A9FAE8}" dt="2019-04-10T05:58:59.680" v="6"/>
        <pc:sldMkLst>
          <pc:docMk/>
          <pc:sldMk cId="1846740519" sldId="522"/>
        </pc:sldMkLst>
      </pc:sldChg>
    </pc:docChg>
  </pc:docChgLst>
  <pc:docChgLst>
    <pc:chgData name="Marion Zalk" userId="1f811bf6-7718-4bf6-ae68-8bbda25a1b04" providerId="ADAL" clId="{FF2075A6-7D4C-415E-B0A3-8D9280E2E587}"/>
    <pc:docChg chg="delSld modSld">
      <pc:chgData name="Marion Zalk" userId="1f811bf6-7718-4bf6-ae68-8bbda25a1b04" providerId="ADAL" clId="{FF2075A6-7D4C-415E-B0A3-8D9280E2E587}" dt="2019-04-13T02:35:09.151" v="24" actId="2696"/>
      <pc:docMkLst>
        <pc:docMk/>
      </pc:docMkLst>
      <pc:sldChg chg="modNotesTx">
        <pc:chgData name="Marion Zalk" userId="1f811bf6-7718-4bf6-ae68-8bbda25a1b04" providerId="ADAL" clId="{FF2075A6-7D4C-415E-B0A3-8D9280E2E587}" dt="2019-04-13T02:26:21.440" v="0" actId="20577"/>
        <pc:sldMkLst>
          <pc:docMk/>
          <pc:sldMk cId="0" sldId="260"/>
        </pc:sldMkLst>
      </pc:sldChg>
      <pc:sldChg chg="modNotesTx">
        <pc:chgData name="Marion Zalk" userId="1f811bf6-7718-4bf6-ae68-8bbda25a1b04" providerId="ADAL" clId="{FF2075A6-7D4C-415E-B0A3-8D9280E2E587}" dt="2019-04-13T02:26:26.815" v="1" actId="20577"/>
        <pc:sldMkLst>
          <pc:docMk/>
          <pc:sldMk cId="0" sldId="261"/>
        </pc:sldMkLst>
      </pc:sldChg>
      <pc:sldChg chg="modNotesTx">
        <pc:chgData name="Marion Zalk" userId="1f811bf6-7718-4bf6-ae68-8bbda25a1b04" providerId="ADAL" clId="{FF2075A6-7D4C-415E-B0A3-8D9280E2E587}" dt="2019-04-13T02:26:34.404" v="2" actId="20577"/>
        <pc:sldMkLst>
          <pc:docMk/>
          <pc:sldMk cId="0" sldId="262"/>
        </pc:sldMkLst>
      </pc:sldChg>
      <pc:sldChg chg="modNotesTx">
        <pc:chgData name="Marion Zalk" userId="1f811bf6-7718-4bf6-ae68-8bbda25a1b04" providerId="ADAL" clId="{FF2075A6-7D4C-415E-B0A3-8D9280E2E587}" dt="2019-04-13T02:26:39.625" v="3" actId="20577"/>
        <pc:sldMkLst>
          <pc:docMk/>
          <pc:sldMk cId="0" sldId="263"/>
        </pc:sldMkLst>
      </pc:sldChg>
      <pc:sldChg chg="modNotesTx">
        <pc:chgData name="Marion Zalk" userId="1f811bf6-7718-4bf6-ae68-8bbda25a1b04" providerId="ADAL" clId="{FF2075A6-7D4C-415E-B0A3-8D9280E2E587}" dt="2019-04-13T02:27:17.030" v="10" actId="20577"/>
        <pc:sldMkLst>
          <pc:docMk/>
          <pc:sldMk cId="0" sldId="266"/>
        </pc:sldMkLst>
      </pc:sldChg>
      <pc:sldChg chg="modNotesTx">
        <pc:chgData name="Marion Zalk" userId="1f811bf6-7718-4bf6-ae68-8bbda25a1b04" providerId="ADAL" clId="{FF2075A6-7D4C-415E-B0A3-8D9280E2E587}" dt="2019-04-13T02:27:28.506" v="12" actId="20577"/>
        <pc:sldMkLst>
          <pc:docMk/>
          <pc:sldMk cId="0" sldId="267"/>
        </pc:sldMkLst>
      </pc:sldChg>
      <pc:sldChg chg="modNotesTx">
        <pc:chgData name="Marion Zalk" userId="1f811bf6-7718-4bf6-ae68-8bbda25a1b04" providerId="ADAL" clId="{FF2075A6-7D4C-415E-B0A3-8D9280E2E587}" dt="2019-04-13T02:27:37.564" v="14" actId="20577"/>
        <pc:sldMkLst>
          <pc:docMk/>
          <pc:sldMk cId="0" sldId="268"/>
        </pc:sldMkLst>
      </pc:sldChg>
      <pc:sldChg chg="modNotesTx">
        <pc:chgData name="Marion Zalk" userId="1f811bf6-7718-4bf6-ae68-8bbda25a1b04" providerId="ADAL" clId="{FF2075A6-7D4C-415E-B0A3-8D9280E2E587}" dt="2019-04-13T02:27:48.139" v="16" actId="20577"/>
        <pc:sldMkLst>
          <pc:docMk/>
          <pc:sldMk cId="0" sldId="270"/>
        </pc:sldMkLst>
      </pc:sldChg>
      <pc:sldChg chg="modNotesTx">
        <pc:chgData name="Marion Zalk" userId="1f811bf6-7718-4bf6-ae68-8bbda25a1b04" providerId="ADAL" clId="{FF2075A6-7D4C-415E-B0A3-8D9280E2E587}" dt="2019-04-13T02:27:56.171" v="17" actId="20577"/>
        <pc:sldMkLst>
          <pc:docMk/>
          <pc:sldMk cId="0" sldId="271"/>
        </pc:sldMkLst>
      </pc:sldChg>
      <pc:sldChg chg="modNotesTx">
        <pc:chgData name="Marion Zalk" userId="1f811bf6-7718-4bf6-ae68-8bbda25a1b04" providerId="ADAL" clId="{FF2075A6-7D4C-415E-B0A3-8D9280E2E587}" dt="2019-04-13T02:28:03.110" v="18" actId="20577"/>
        <pc:sldMkLst>
          <pc:docMk/>
          <pc:sldMk cId="0" sldId="272"/>
        </pc:sldMkLst>
      </pc:sldChg>
      <pc:sldChg chg="del">
        <pc:chgData name="Marion Zalk" userId="1f811bf6-7718-4bf6-ae68-8bbda25a1b04" providerId="ADAL" clId="{FF2075A6-7D4C-415E-B0A3-8D9280E2E587}" dt="2019-04-13T02:34:56.656" v="22" actId="2696"/>
        <pc:sldMkLst>
          <pc:docMk/>
          <pc:sldMk cId="0" sldId="273"/>
        </pc:sldMkLst>
      </pc:sldChg>
      <pc:sldChg chg="del modNotesTx">
        <pc:chgData name="Marion Zalk" userId="1f811bf6-7718-4bf6-ae68-8bbda25a1b04" providerId="ADAL" clId="{FF2075A6-7D4C-415E-B0A3-8D9280E2E587}" dt="2019-04-13T02:35:00.344" v="23" actId="2696"/>
        <pc:sldMkLst>
          <pc:docMk/>
          <pc:sldMk cId="0" sldId="274"/>
        </pc:sldMkLst>
      </pc:sldChg>
      <pc:sldChg chg="del modNotesTx">
        <pc:chgData name="Marion Zalk" userId="1f811bf6-7718-4bf6-ae68-8bbda25a1b04" providerId="ADAL" clId="{FF2075A6-7D4C-415E-B0A3-8D9280E2E587}" dt="2019-04-13T02:35:09.151" v="24" actId="2696"/>
        <pc:sldMkLst>
          <pc:docMk/>
          <pc:sldMk cId="0" sldId="275"/>
        </pc:sldMkLst>
      </pc:sldChg>
      <pc:sldChg chg="modNotesTx">
        <pc:chgData name="Marion Zalk" userId="1f811bf6-7718-4bf6-ae68-8bbda25a1b04" providerId="ADAL" clId="{FF2075A6-7D4C-415E-B0A3-8D9280E2E587}" dt="2019-04-13T02:28:19.106" v="21" actId="20577"/>
        <pc:sldMkLst>
          <pc:docMk/>
          <pc:sldMk cId="0" sldId="276"/>
        </pc:sldMkLst>
      </pc:sldChg>
      <pc:sldChg chg="modNotesTx">
        <pc:chgData name="Marion Zalk" userId="1f811bf6-7718-4bf6-ae68-8bbda25a1b04" providerId="ADAL" clId="{FF2075A6-7D4C-415E-B0A3-8D9280E2E587}" dt="2019-04-13T02:27:33.293" v="13" actId="20577"/>
        <pc:sldMkLst>
          <pc:docMk/>
          <pc:sldMk cId="2493953241" sldId="509"/>
        </pc:sldMkLst>
      </pc:sldChg>
      <pc:sldChg chg="modNotesTx">
        <pc:chgData name="Marion Zalk" userId="1f811bf6-7718-4bf6-ae68-8bbda25a1b04" providerId="ADAL" clId="{FF2075A6-7D4C-415E-B0A3-8D9280E2E587}" dt="2019-04-13T02:27:07.569" v="8" actId="20577"/>
        <pc:sldMkLst>
          <pc:docMk/>
          <pc:sldMk cId="3862880384" sldId="512"/>
        </pc:sldMkLst>
      </pc:sldChg>
      <pc:sldChg chg="modNotesTx">
        <pc:chgData name="Marion Zalk" userId="1f811bf6-7718-4bf6-ae68-8bbda25a1b04" providerId="ADAL" clId="{FF2075A6-7D4C-415E-B0A3-8D9280E2E587}" dt="2019-04-13T02:27:03.126" v="7" actId="20577"/>
        <pc:sldMkLst>
          <pc:docMk/>
          <pc:sldMk cId="2288155399" sldId="515"/>
        </pc:sldMkLst>
      </pc:sldChg>
      <pc:sldChg chg="modNotesTx">
        <pc:chgData name="Marion Zalk" userId="1f811bf6-7718-4bf6-ae68-8bbda25a1b04" providerId="ADAL" clId="{FF2075A6-7D4C-415E-B0A3-8D9280E2E587}" dt="2019-04-13T02:27:23.328" v="11" actId="20577"/>
        <pc:sldMkLst>
          <pc:docMk/>
          <pc:sldMk cId="1286954378" sldId="516"/>
        </pc:sldMkLst>
      </pc:sldChg>
      <pc:sldChg chg="modNotesTx">
        <pc:chgData name="Marion Zalk" userId="1f811bf6-7718-4bf6-ae68-8bbda25a1b04" providerId="ADAL" clId="{FF2075A6-7D4C-415E-B0A3-8D9280E2E587}" dt="2019-04-13T02:27:12.452" v="9" actId="20577"/>
        <pc:sldMkLst>
          <pc:docMk/>
          <pc:sldMk cId="274052105" sldId="518"/>
        </pc:sldMkLst>
      </pc:sldChg>
      <pc:sldChg chg="modNotesTx">
        <pc:chgData name="Marion Zalk" userId="1f811bf6-7718-4bf6-ae68-8bbda25a1b04" providerId="ADAL" clId="{FF2075A6-7D4C-415E-B0A3-8D9280E2E587}" dt="2019-04-13T02:26:47.255" v="4" actId="20577"/>
        <pc:sldMkLst>
          <pc:docMk/>
          <pc:sldMk cId="3724853935" sldId="519"/>
        </pc:sldMkLst>
      </pc:sldChg>
      <pc:sldChg chg="modNotesTx">
        <pc:chgData name="Marion Zalk" userId="1f811bf6-7718-4bf6-ae68-8bbda25a1b04" providerId="ADAL" clId="{FF2075A6-7D4C-415E-B0A3-8D9280E2E587}" dt="2019-04-13T02:27:43.665" v="15" actId="20577"/>
        <pc:sldMkLst>
          <pc:docMk/>
          <pc:sldMk cId="2011761802" sldId="520"/>
        </pc:sldMkLst>
      </pc:sldChg>
      <pc:sldChg chg="modNotesTx">
        <pc:chgData name="Marion Zalk" userId="1f811bf6-7718-4bf6-ae68-8bbda25a1b04" providerId="ADAL" clId="{FF2075A6-7D4C-415E-B0A3-8D9280E2E587}" dt="2019-04-13T02:26:57.828" v="6" actId="20577"/>
        <pc:sldMkLst>
          <pc:docMk/>
          <pc:sldMk cId="1846740519" sldId="522"/>
        </pc:sldMkLst>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Shape 6"/>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24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24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24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24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24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24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24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Shape 55"/>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 name="Shape 56"/>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57" name="Shape 57"/>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1</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Shape 16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AU" sz="1200" b="0" i="0" u="none" strike="noStrike" cap="none" dirty="0">
                <a:solidFill>
                  <a:schemeClr val="dk1"/>
                </a:solidFill>
                <a:latin typeface="Calibri"/>
                <a:ea typeface="Calibri"/>
                <a:cs typeface="Calibri"/>
                <a:sym typeface="Calibri"/>
              </a:rPr>
              <a:t> </a:t>
            </a:r>
            <a:endParaRPr dirty="0"/>
          </a:p>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10</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9761698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Shape 16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11</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1306790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Shape 16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12</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154702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Shape 16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13</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40030508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Shape 16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en-US" sz="1200" b="0" i="0" u="none" strike="noStrike" cap="none" dirty="0">
                <a:solidFill>
                  <a:schemeClr val="dk1"/>
                </a:solidFill>
                <a:effectLst/>
                <a:latin typeface="Calibri"/>
                <a:ea typeface="Calibri"/>
                <a:cs typeface="Calibri"/>
                <a:sym typeface="Calibri"/>
              </a:rPr>
              <a:t> </a:t>
            </a:r>
          </a:p>
          <a:p>
            <a:endParaRPr lang="en-AU" sz="1200" b="0" i="0" u="none" strike="noStrike" cap="none" dirty="0">
              <a:solidFill>
                <a:schemeClr val="dk1"/>
              </a:solidFill>
              <a:effectLst/>
              <a:latin typeface="Calibri"/>
              <a:ea typeface="Calibri"/>
              <a:cs typeface="Calibri"/>
              <a:sym typeface="Calibri"/>
            </a:endParaRPr>
          </a:p>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14</a:t>
            </a:fld>
            <a:endParaRPr sz="1200">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p19:notes"/>
          <p:cNvSpPr>
            <a:spLocks noGrp="1" noRot="1" noChangeAspect="1"/>
          </p:cNvSpPr>
          <p:nvPr>
            <p:ph type="sldImg" idx="2"/>
          </p:nvPr>
        </p:nvSpPr>
        <p:spPr>
          <a:xfrm>
            <a:off x="1166813" y="1241425"/>
            <a:ext cx="4465637" cy="335121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3" name="Google Shape;403;p19:notes"/>
          <p:cNvSpPr txBox="1">
            <a:spLocks noGrp="1"/>
          </p:cNvSpPr>
          <p:nvPr>
            <p:ph type="body" idx="1"/>
          </p:nvPr>
        </p:nvSpPr>
        <p:spPr>
          <a:xfrm>
            <a:off x="679927" y="4778722"/>
            <a:ext cx="5439410" cy="390986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404" name="Google Shape;404;p19:notes"/>
          <p:cNvSpPr txBox="1">
            <a:spLocks noGrp="1"/>
          </p:cNvSpPr>
          <p:nvPr>
            <p:ph type="sldNum" idx="12"/>
          </p:nvPr>
        </p:nvSpPr>
        <p:spPr>
          <a:xfrm>
            <a:off x="3851342" y="9431600"/>
            <a:ext cx="2946347" cy="498214"/>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15</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9774952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Shape 180"/>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81" name="Shape 181"/>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16</a:t>
            </a:fld>
            <a:endParaRPr sz="1200">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0" name="Shape 180"/>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81" name="Shape 181"/>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17</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2279192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Shape 190"/>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91" name="Shape 191"/>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18</a:t>
            </a:fld>
            <a:endParaRPr sz="1200">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 name="Shape 67"/>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AU" sz="1200" b="0" i="0" u="none" strike="noStrike" cap="none">
                <a:solidFill>
                  <a:schemeClr val="dk1"/>
                </a:solidFill>
                <a:latin typeface="Calibri"/>
                <a:ea typeface="Calibri"/>
                <a:cs typeface="Calibri"/>
                <a:sym typeface="Calibri"/>
              </a:rPr>
              <a:t> </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68" name="Shape 6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19</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004621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 name="Shape 67"/>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r>
              <a:rPr lang="en-AU" sz="1200" b="0" i="0" u="none" strike="noStrike" cap="none">
                <a:solidFill>
                  <a:schemeClr val="dk1"/>
                </a:solidFill>
                <a:latin typeface="Calibri"/>
                <a:ea typeface="Calibri"/>
                <a:cs typeface="Calibri"/>
                <a:sym typeface="Calibri"/>
              </a:rPr>
              <a:t> </a:t>
            </a:r>
            <a:endParaRPr sz="1200" b="0" i="0" u="none" strike="noStrike" cap="none">
              <a:solidFill>
                <a:schemeClr val="dk1"/>
              </a:solidFill>
              <a:latin typeface="Calibri"/>
              <a:ea typeface="Calibri"/>
              <a:cs typeface="Calibri"/>
              <a:sym typeface="Calibri"/>
            </a:endParaRPr>
          </a:p>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68" name="Shape 68"/>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2</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9" name="Shape 199"/>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endParaRPr dirty="0"/>
          </a:p>
        </p:txBody>
      </p:sp>
      <p:sp>
        <p:nvSpPr>
          <p:cNvPr id="200" name="Shape 200"/>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20</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15481685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1" name="Shape 211"/>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212" name="Shape 212"/>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21</a:t>
            </a:fld>
            <a:endParaRPr sz="1200">
              <a:solidFill>
                <a:schemeClr val="dk1"/>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1" name="Shape 211"/>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212" name="Shape 212"/>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22</a:t>
            </a:fld>
            <a:endParaRPr sz="1200">
              <a:solidFill>
                <a:schemeClr val="dk1"/>
              </a:solidFill>
              <a:latin typeface="Arial"/>
              <a:ea typeface="Arial"/>
              <a:cs typeface="Arial"/>
              <a:sym typeface="Arial"/>
            </a:endParaRPr>
          </a:p>
        </p:txBody>
      </p:sp>
    </p:spTree>
    <p:extLst>
      <p:ext uri="{BB962C8B-B14F-4D97-AF65-F5344CB8AC3E}">
        <p14:creationId xmlns:p14="http://schemas.microsoft.com/office/powerpoint/2010/main" val="9223929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2" name="Shape 232"/>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233" name="Shape 233"/>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23</a:t>
            </a:fld>
            <a:endParaRPr sz="1200">
              <a:solidFill>
                <a:schemeClr val="dk1"/>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Shape 244"/>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5" name="Shape 245"/>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endParaRPr dirty="0"/>
          </a:p>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246" name="Shape 246"/>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24</a:t>
            </a:fld>
            <a:endParaRPr sz="1200">
              <a:solidFill>
                <a:schemeClr val="dk1"/>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Shape 283"/>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4" name="Shape 284"/>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285" name="Shape 285"/>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a:solidFill>
                  <a:schemeClr val="dk1"/>
                </a:solidFill>
                <a:latin typeface="Arial"/>
                <a:ea typeface="Arial"/>
                <a:cs typeface="Arial"/>
                <a:sym typeface="Arial"/>
              </a:rPr>
              <a:t>25</a:t>
            </a:fld>
            <a:endParaRPr sz="1200">
              <a:solidFill>
                <a:schemeClr val="dk1"/>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Shape 292"/>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3" name="Shape 293"/>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73C82A-F636-C145-9DED-6BE6B30CFD7A}" type="slidenum">
              <a:rPr lang="en-US" smtClean="0"/>
              <a:t>27</a:t>
            </a:fld>
            <a:endParaRPr lang="en-US"/>
          </a:p>
        </p:txBody>
      </p:sp>
    </p:spTree>
    <p:extLst>
      <p:ext uri="{BB962C8B-B14F-4D97-AF65-F5344CB8AC3E}">
        <p14:creationId xmlns:p14="http://schemas.microsoft.com/office/powerpoint/2010/main" val="18274836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dirty="0"/>
              <a:t>Revision of Agile</a:t>
            </a:r>
            <a:endParaRPr dirty="0"/>
          </a:p>
        </p:txBody>
      </p:sp>
      <p:sp>
        <p:nvSpPr>
          <p:cNvPr id="85" name="Shape 85"/>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Shape 98"/>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99" name="Shape 99"/>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4</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 name="Shape 112"/>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dirty="0"/>
          </a:p>
        </p:txBody>
      </p:sp>
      <p:sp>
        <p:nvSpPr>
          <p:cNvPr id="113" name="Shape 113"/>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5</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3" name="Shape 123"/>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24" name="Shape 124"/>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6</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Shape 133"/>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34" name="Shape 134"/>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7</a:t>
            </a:fld>
            <a:endParaRPr sz="12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Shape 133"/>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b="0" i="0" u="none" strike="noStrike" cap="none" dirty="0">
              <a:solidFill>
                <a:schemeClr val="dk1"/>
              </a:solidFill>
              <a:latin typeface="Calibri"/>
              <a:ea typeface="Calibri"/>
              <a:cs typeface="Calibri"/>
              <a:sym typeface="Calibri"/>
            </a:endParaRPr>
          </a:p>
        </p:txBody>
      </p:sp>
      <p:sp>
        <p:nvSpPr>
          <p:cNvPr id="134" name="Shape 134"/>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8</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9930504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a:spLocks noGrp="1" noRot="1" noChangeAspect="1"/>
          </p:cNvSpPr>
          <p:nvPr>
            <p:ph type="sldImg" idx="2"/>
          </p:nvPr>
        </p:nvSpPr>
        <p:spPr>
          <a:xfrm>
            <a:off x="1371600" y="1143000"/>
            <a:ext cx="41148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Shape 133"/>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Calibri"/>
              <a:buNone/>
            </a:pPr>
            <a:endParaRPr sz="1200" b="0" i="0" u="none" strike="noStrike" cap="none" dirty="0">
              <a:solidFill>
                <a:schemeClr val="dk1"/>
              </a:solidFill>
              <a:latin typeface="Calibri"/>
              <a:ea typeface="Calibri"/>
              <a:cs typeface="Calibri"/>
              <a:sym typeface="Calibri"/>
            </a:endParaRPr>
          </a:p>
        </p:txBody>
      </p:sp>
      <p:sp>
        <p:nvSpPr>
          <p:cNvPr id="134" name="Shape 134"/>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AU" sz="1200" b="0" i="0" u="none" strike="noStrike" cap="none">
                <a:solidFill>
                  <a:schemeClr val="dk1"/>
                </a:solidFill>
                <a:latin typeface="Arial"/>
                <a:ea typeface="Arial"/>
                <a:cs typeface="Arial"/>
                <a:sym typeface="Arial"/>
              </a:rPr>
              <a:t>9</a:t>
            </a:fld>
            <a:endParaRPr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7150527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22"/>
        <p:cNvGrpSpPr/>
        <p:nvPr/>
      </p:nvGrpSpPr>
      <p:grpSpPr>
        <a:xfrm>
          <a:off x="0" y="0"/>
          <a:ext cx="0" cy="0"/>
          <a:chOff x="0" y="0"/>
          <a:chExt cx="0" cy="0"/>
        </a:xfrm>
      </p:grpSpPr>
      <p:cxnSp>
        <p:nvCxnSpPr>
          <p:cNvPr id="23" name="Shape 23"/>
          <p:cNvCxnSpPr/>
          <p:nvPr/>
        </p:nvCxnSpPr>
        <p:spPr>
          <a:xfrm>
            <a:off x="1812925" y="107950"/>
            <a:ext cx="0" cy="862013"/>
          </a:xfrm>
          <a:prstGeom prst="straightConnector1">
            <a:avLst/>
          </a:prstGeom>
          <a:noFill/>
          <a:ln w="9525" cap="flat" cmpd="sng">
            <a:solidFill>
              <a:schemeClr val="lt1"/>
            </a:solidFill>
            <a:prstDash val="solid"/>
            <a:round/>
            <a:headEnd type="none" w="med" len="med"/>
            <a:tailEnd type="none" w="med" len="med"/>
          </a:ln>
        </p:spPr>
      </p:cxnSp>
      <p:cxnSp>
        <p:nvCxnSpPr>
          <p:cNvPr id="24" name="Shape 24"/>
          <p:cNvCxnSpPr/>
          <p:nvPr/>
        </p:nvCxnSpPr>
        <p:spPr>
          <a:xfrm>
            <a:off x="2743200" y="107950"/>
            <a:ext cx="1588" cy="519113"/>
          </a:xfrm>
          <a:prstGeom prst="straightConnector1">
            <a:avLst/>
          </a:prstGeom>
          <a:noFill/>
          <a:ln w="9525" cap="flat" cmpd="sng">
            <a:solidFill>
              <a:schemeClr val="lt1"/>
            </a:solidFill>
            <a:prstDash val="solid"/>
            <a:round/>
            <a:headEnd type="none" w="med" len="med"/>
            <a:tailEnd type="none" w="med" len="med"/>
          </a:ln>
        </p:spPr>
      </p:cxnSp>
      <p:pic>
        <p:nvPicPr>
          <p:cNvPr id="25" name="Shape 25" descr="5011_PPT_BG_EndPage"/>
          <p:cNvPicPr preferRelativeResize="0"/>
          <p:nvPr/>
        </p:nvPicPr>
        <p:blipFill rotWithShape="1">
          <a:blip r:embed="rId2">
            <a:alphaModFix/>
          </a:blip>
          <a:srcRect/>
          <a:stretch/>
        </p:blipFill>
        <p:spPr>
          <a:xfrm>
            <a:off x="-1588" y="0"/>
            <a:ext cx="9145588" cy="6859588"/>
          </a:xfrm>
          <a:prstGeom prst="rect">
            <a:avLst/>
          </a:prstGeom>
          <a:noFill/>
          <a:ln>
            <a:noFill/>
          </a:ln>
        </p:spPr>
      </p:pic>
      <p:cxnSp>
        <p:nvCxnSpPr>
          <p:cNvPr id="26" name="Shape 26"/>
          <p:cNvCxnSpPr/>
          <p:nvPr/>
        </p:nvCxnSpPr>
        <p:spPr>
          <a:xfrm>
            <a:off x="1972470" y="493714"/>
            <a:ext cx="1587" cy="1312862"/>
          </a:xfrm>
          <a:prstGeom prst="straightConnector1">
            <a:avLst/>
          </a:prstGeom>
          <a:noFill/>
          <a:ln w="9525" cap="flat" cmpd="sng">
            <a:solidFill>
              <a:schemeClr val="lt1"/>
            </a:solidFill>
            <a:prstDash val="solid"/>
            <a:round/>
            <a:headEnd type="none" w="med" len="med"/>
            <a:tailEnd type="none" w="med" len="med"/>
          </a:ln>
        </p:spPr>
      </p:cxnSp>
      <p:pic>
        <p:nvPicPr>
          <p:cNvPr id="27" name="Shape 27" descr="UOM-Rev3D_S_sm"/>
          <p:cNvPicPr preferRelativeResize="0"/>
          <p:nvPr/>
        </p:nvPicPr>
        <p:blipFill rotWithShape="1">
          <a:blip r:embed="rId3">
            <a:alphaModFix/>
          </a:blip>
          <a:srcRect/>
          <a:stretch/>
        </p:blipFill>
        <p:spPr>
          <a:xfrm>
            <a:off x="465137" y="430386"/>
            <a:ext cx="1347788" cy="1366838"/>
          </a:xfrm>
          <a:prstGeom prst="rect">
            <a:avLst/>
          </a:prstGeom>
          <a:noFill/>
          <a:ln>
            <a:noFill/>
          </a:ln>
        </p:spPr>
      </p:pic>
      <p:sp>
        <p:nvSpPr>
          <p:cNvPr id="28" name="Shape 28"/>
          <p:cNvSpPr txBox="1">
            <a:spLocks noGrp="1"/>
          </p:cNvSpPr>
          <p:nvPr>
            <p:ph type="ctrTitle"/>
          </p:nvPr>
        </p:nvSpPr>
        <p:spPr>
          <a:xfrm>
            <a:off x="2438400" y="1806576"/>
            <a:ext cx="6400800" cy="1312862"/>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40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29" name="Shape 29"/>
          <p:cNvSpPr txBox="1">
            <a:spLocks noGrp="1"/>
          </p:cNvSpPr>
          <p:nvPr>
            <p:ph type="subTitle" idx="1"/>
          </p:nvPr>
        </p:nvSpPr>
        <p:spPr>
          <a:xfrm>
            <a:off x="849960" y="4267200"/>
            <a:ext cx="7989240" cy="2286000"/>
          </a:xfrm>
          <a:prstGeom prst="rect">
            <a:avLst/>
          </a:prstGeom>
          <a:noFill/>
          <a:ln>
            <a:noFill/>
          </a:ln>
        </p:spPr>
        <p:txBody>
          <a:bodyPr spcFirstLastPara="1" wrap="square" lIns="91425" tIns="91425" rIns="91425" bIns="91425" anchor="t" anchorCtr="0"/>
          <a:lstStyle>
            <a:lvl1pPr marR="0" lvl="0" algn="ctr" rtl="0">
              <a:spcBef>
                <a:spcPts val="560"/>
              </a:spcBef>
              <a:spcAft>
                <a:spcPts val="0"/>
              </a:spcAft>
              <a:buClr>
                <a:srgbClr val="00B050"/>
              </a:buClr>
              <a:buSzPts val="2800"/>
              <a:buFont typeface="Arial"/>
              <a:buNone/>
              <a:defRPr sz="2800" b="0" i="0" u="none" strike="noStrike" cap="none">
                <a:solidFill>
                  <a:srgbClr val="00B050"/>
                </a:solidFill>
                <a:latin typeface="Arial"/>
                <a:ea typeface="Arial"/>
                <a:cs typeface="Arial"/>
                <a:sym typeface="Arial"/>
              </a:defRPr>
            </a:lvl1pPr>
            <a:lvl2pPr marR="0" lvl="1" algn="l" rtl="0">
              <a:spcBef>
                <a:spcPts val="480"/>
              </a:spcBef>
              <a:spcAft>
                <a:spcPts val="0"/>
              </a:spcAft>
              <a:buClr>
                <a:srgbClr val="002060"/>
              </a:buClr>
              <a:buSzPts val="2400"/>
              <a:buFont typeface="Arial"/>
              <a:buChar char="–"/>
              <a:defRPr sz="2400" b="0" i="0" u="none" strike="noStrike" cap="none">
                <a:solidFill>
                  <a:srgbClr val="002060"/>
                </a:solidFill>
                <a:latin typeface="Arial"/>
                <a:ea typeface="Arial"/>
                <a:cs typeface="Arial"/>
                <a:sym typeface="Arial"/>
              </a:defRPr>
            </a:lvl2pPr>
            <a:lvl3pPr marR="0" lvl="2" algn="l" rtl="0">
              <a:spcBef>
                <a:spcPts val="440"/>
              </a:spcBef>
              <a:spcAft>
                <a:spcPts val="0"/>
              </a:spcAft>
              <a:buClr>
                <a:srgbClr val="00B050"/>
              </a:buClr>
              <a:buSzPts val="2200"/>
              <a:buFont typeface="Arial"/>
              <a:buChar char="•"/>
              <a:defRPr sz="2200" b="0" i="0" u="none" strike="noStrike" cap="none">
                <a:solidFill>
                  <a:srgbClr val="00B050"/>
                </a:solidFill>
                <a:latin typeface="Arial"/>
                <a:ea typeface="Arial"/>
                <a:cs typeface="Arial"/>
                <a:sym typeface="Arial"/>
              </a:defRPr>
            </a:lvl3pPr>
            <a:lvl4pPr marR="0" lvl="3"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R="0" lvl="4"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0" name="Shape 30"/>
          <p:cNvSpPr txBox="1">
            <a:spLocks noGrp="1"/>
          </p:cNvSpPr>
          <p:nvPr>
            <p:ph type="body" idx="2"/>
          </p:nvPr>
        </p:nvSpPr>
        <p:spPr>
          <a:xfrm>
            <a:off x="849313" y="3581400"/>
            <a:ext cx="7989887" cy="609600"/>
          </a:xfrm>
          <a:prstGeom prst="rect">
            <a:avLst/>
          </a:prstGeom>
          <a:noFill/>
          <a:ln>
            <a:noFill/>
          </a:ln>
        </p:spPr>
        <p:txBody>
          <a:bodyPr spcFirstLastPara="1" wrap="square" lIns="91425" tIns="91425" rIns="91425" bIns="91425" anchor="t" anchorCtr="0"/>
          <a:lstStyle>
            <a:lvl1pPr marL="457200" marR="0" lvl="0" indent="-228600" algn="ctr" rtl="0">
              <a:spcBef>
                <a:spcPts val="560"/>
              </a:spcBef>
              <a:spcAft>
                <a:spcPts val="0"/>
              </a:spcAft>
              <a:buClr>
                <a:srgbClr val="FFFF00"/>
              </a:buClr>
              <a:buSzPts val="2800"/>
              <a:buFont typeface="Arial"/>
              <a:buNone/>
              <a:defRPr sz="2800" b="0" i="0" u="none" strike="noStrike" cap="none">
                <a:solidFill>
                  <a:srgbClr val="FFFF00"/>
                </a:solidFill>
                <a:latin typeface="Arial"/>
                <a:ea typeface="Arial"/>
                <a:cs typeface="Arial"/>
                <a:sym typeface="Arial"/>
              </a:defRPr>
            </a:lvl1pPr>
            <a:lvl2pPr marL="914400" marR="0" lvl="1" indent="-381000" algn="l" rtl="0">
              <a:spcBef>
                <a:spcPts val="480"/>
              </a:spcBef>
              <a:spcAft>
                <a:spcPts val="0"/>
              </a:spcAft>
              <a:buClr>
                <a:srgbClr val="002060"/>
              </a:buClr>
              <a:buSzPts val="2400"/>
              <a:buFont typeface="Arial"/>
              <a:buChar char="–"/>
              <a:defRPr sz="2400" b="0" i="0" u="none" strike="noStrike" cap="none">
                <a:solidFill>
                  <a:srgbClr val="002060"/>
                </a:solidFill>
                <a:latin typeface="Arial"/>
                <a:ea typeface="Arial"/>
                <a:cs typeface="Arial"/>
                <a:sym typeface="Arial"/>
              </a:defRPr>
            </a:lvl2pPr>
            <a:lvl3pPr marL="1371600" marR="0" lvl="2" indent="-368300" algn="l" rtl="0">
              <a:spcBef>
                <a:spcPts val="440"/>
              </a:spcBef>
              <a:spcAft>
                <a:spcPts val="0"/>
              </a:spcAft>
              <a:buClr>
                <a:srgbClr val="00B050"/>
              </a:buClr>
              <a:buSzPts val="2200"/>
              <a:buFont typeface="Arial"/>
              <a:buChar char="•"/>
              <a:defRPr sz="22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ntent">
  <p:cSld name="Conten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33" name="Shape 33"/>
          <p:cNvSpPr txBox="1">
            <a:spLocks noGrp="1"/>
          </p:cNvSpPr>
          <p:nvPr>
            <p:ph type="body" idx="1"/>
          </p:nvPr>
        </p:nvSpPr>
        <p:spPr>
          <a:xfrm>
            <a:off x="76200" y="990600"/>
            <a:ext cx="8991600" cy="53340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rgbClr val="002060"/>
              </a:buClr>
              <a:buSzPts val="2400"/>
              <a:buFont typeface="Arial"/>
              <a:buChar char="–"/>
              <a:defRPr sz="2400" b="0" i="0" u="none" strike="noStrike" cap="none">
                <a:solidFill>
                  <a:srgbClr val="002060"/>
                </a:solidFill>
                <a:latin typeface="Arial"/>
                <a:ea typeface="Arial"/>
                <a:cs typeface="Arial"/>
                <a:sym typeface="Arial"/>
              </a:defRPr>
            </a:lvl2pPr>
            <a:lvl3pPr marL="1371600" marR="0" lvl="2" indent="-368300" algn="l" rtl="0">
              <a:spcBef>
                <a:spcPts val="440"/>
              </a:spcBef>
              <a:spcAft>
                <a:spcPts val="0"/>
              </a:spcAft>
              <a:buClr>
                <a:srgbClr val="00B050"/>
              </a:buClr>
              <a:buSzPts val="2200"/>
              <a:buFont typeface="Arial"/>
              <a:buChar char="•"/>
              <a:defRPr sz="22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b="0" i="0" u="none" strike="noStrike" cap="none">
                <a:solidFill>
                  <a:srgbClr val="888888"/>
                </a:solidFill>
                <a:latin typeface="Arial"/>
                <a:ea typeface="Arial"/>
                <a:cs typeface="Arial"/>
                <a:sym typeface="Arial"/>
              </a:defRPr>
            </a:lvl1pPr>
            <a:lvl2pPr marL="0" marR="0" lvl="1" indent="0" algn="ctr" rtl="0">
              <a:spcBef>
                <a:spcPts val="0"/>
              </a:spcBef>
              <a:spcAft>
                <a:spcPts val="0"/>
              </a:spcAft>
              <a:buNone/>
              <a:defRPr sz="1200" b="0" i="0" u="none" strike="noStrike" cap="none">
                <a:solidFill>
                  <a:srgbClr val="888888"/>
                </a:solidFill>
                <a:latin typeface="Arial"/>
                <a:ea typeface="Arial"/>
                <a:cs typeface="Arial"/>
                <a:sym typeface="Arial"/>
              </a:defRPr>
            </a:lvl2pPr>
            <a:lvl3pPr marL="0" marR="0" lvl="2" indent="0" algn="ctr" rtl="0">
              <a:spcBef>
                <a:spcPts val="0"/>
              </a:spcBef>
              <a:spcAft>
                <a:spcPts val="0"/>
              </a:spcAft>
              <a:buNone/>
              <a:defRPr sz="1200" b="0" i="0" u="none" strike="noStrike" cap="none">
                <a:solidFill>
                  <a:srgbClr val="888888"/>
                </a:solidFill>
                <a:latin typeface="Arial"/>
                <a:ea typeface="Arial"/>
                <a:cs typeface="Arial"/>
                <a:sym typeface="Arial"/>
              </a:defRPr>
            </a:lvl3pPr>
            <a:lvl4pPr marL="0" marR="0" lvl="3" indent="0" algn="ctr" rtl="0">
              <a:spcBef>
                <a:spcPts val="0"/>
              </a:spcBef>
              <a:spcAft>
                <a:spcPts val="0"/>
              </a:spcAft>
              <a:buNone/>
              <a:defRPr sz="1200" b="0" i="0" u="none" strike="noStrike" cap="none">
                <a:solidFill>
                  <a:srgbClr val="888888"/>
                </a:solidFill>
                <a:latin typeface="Arial"/>
                <a:ea typeface="Arial"/>
                <a:cs typeface="Arial"/>
                <a:sym typeface="Arial"/>
              </a:defRPr>
            </a:lvl4pPr>
            <a:lvl5pPr marL="0" marR="0" lvl="4" indent="0" algn="ctr" rtl="0">
              <a:spcBef>
                <a:spcPts val="0"/>
              </a:spcBef>
              <a:spcAft>
                <a:spcPts val="0"/>
              </a:spcAft>
              <a:buNone/>
              <a:defRPr sz="1200" b="0" i="0" u="none" strike="noStrike" cap="none">
                <a:solidFill>
                  <a:srgbClr val="888888"/>
                </a:solidFill>
                <a:latin typeface="Arial"/>
                <a:ea typeface="Arial"/>
                <a:cs typeface="Arial"/>
                <a:sym typeface="Arial"/>
              </a:defRPr>
            </a:lvl5pPr>
            <a:lvl6pPr marL="0" marR="0" lvl="5" indent="0" algn="ctr" rtl="0">
              <a:spcBef>
                <a:spcPts val="0"/>
              </a:spcBef>
              <a:spcAft>
                <a:spcPts val="0"/>
              </a:spcAft>
              <a:buNone/>
              <a:defRPr sz="1200" b="0" i="0" u="none" strike="noStrike" cap="none">
                <a:solidFill>
                  <a:srgbClr val="888888"/>
                </a:solidFill>
                <a:latin typeface="Arial"/>
                <a:ea typeface="Arial"/>
                <a:cs typeface="Arial"/>
                <a:sym typeface="Arial"/>
              </a:defRPr>
            </a:lvl6pPr>
            <a:lvl7pPr marL="0" marR="0" lvl="6" indent="0" algn="ctr" rtl="0">
              <a:spcBef>
                <a:spcPts val="0"/>
              </a:spcBef>
              <a:spcAft>
                <a:spcPts val="0"/>
              </a:spcAft>
              <a:buNone/>
              <a:defRPr sz="1200" b="0" i="0" u="none" strike="noStrike" cap="none">
                <a:solidFill>
                  <a:srgbClr val="888888"/>
                </a:solidFill>
                <a:latin typeface="Arial"/>
                <a:ea typeface="Arial"/>
                <a:cs typeface="Arial"/>
                <a:sym typeface="Arial"/>
              </a:defRPr>
            </a:lvl7pPr>
            <a:lvl8pPr marL="0" marR="0" lvl="7" indent="0" algn="ctr" rtl="0">
              <a:spcBef>
                <a:spcPts val="0"/>
              </a:spcBef>
              <a:spcAft>
                <a:spcPts val="0"/>
              </a:spcAft>
              <a:buNone/>
              <a:defRPr sz="1200" b="0" i="0" u="none" strike="noStrike" cap="none">
                <a:solidFill>
                  <a:srgbClr val="888888"/>
                </a:solidFill>
                <a:latin typeface="Arial"/>
                <a:ea typeface="Arial"/>
                <a:cs typeface="Arial"/>
                <a:sym typeface="Arial"/>
              </a:defRPr>
            </a:lvl8pPr>
            <a:lvl9pPr marL="0" marR="0" lvl="8" indent="0" algn="ctr" rtl="0">
              <a:spcBef>
                <a:spcPts val="0"/>
              </a:spcBef>
              <a:spcAft>
                <a:spcPts val="0"/>
              </a:spcAft>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Layout">
  <p:cSld name="Blank Layout">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37" name="Shape 37"/>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a:solidFill>
                  <a:srgbClr val="888888"/>
                </a:solidFill>
                <a:latin typeface="Arial"/>
                <a:ea typeface="Arial"/>
                <a:cs typeface="Arial"/>
                <a:sym typeface="Arial"/>
              </a:defRPr>
            </a:lvl1pPr>
            <a:lvl2pPr marL="0" marR="0" lvl="1" indent="0" algn="ctr" rtl="0">
              <a:spcBef>
                <a:spcPts val="0"/>
              </a:spcBef>
              <a:spcAft>
                <a:spcPts val="0"/>
              </a:spcAft>
              <a:buNone/>
              <a:defRPr sz="1200">
                <a:solidFill>
                  <a:srgbClr val="888888"/>
                </a:solidFill>
                <a:latin typeface="Arial"/>
                <a:ea typeface="Arial"/>
                <a:cs typeface="Arial"/>
                <a:sym typeface="Arial"/>
              </a:defRPr>
            </a:lvl2pPr>
            <a:lvl3pPr marL="0" marR="0" lvl="2" indent="0" algn="ctr" rtl="0">
              <a:spcBef>
                <a:spcPts val="0"/>
              </a:spcBef>
              <a:spcAft>
                <a:spcPts val="0"/>
              </a:spcAft>
              <a:buNone/>
              <a:defRPr sz="1200">
                <a:solidFill>
                  <a:srgbClr val="888888"/>
                </a:solidFill>
                <a:latin typeface="Arial"/>
                <a:ea typeface="Arial"/>
                <a:cs typeface="Arial"/>
                <a:sym typeface="Arial"/>
              </a:defRPr>
            </a:lvl3pPr>
            <a:lvl4pPr marL="0" marR="0" lvl="3" indent="0" algn="ctr" rtl="0">
              <a:spcBef>
                <a:spcPts val="0"/>
              </a:spcBef>
              <a:spcAft>
                <a:spcPts val="0"/>
              </a:spcAft>
              <a:buNone/>
              <a:defRPr sz="1200">
                <a:solidFill>
                  <a:srgbClr val="888888"/>
                </a:solidFill>
                <a:latin typeface="Arial"/>
                <a:ea typeface="Arial"/>
                <a:cs typeface="Arial"/>
                <a:sym typeface="Arial"/>
              </a:defRPr>
            </a:lvl4pPr>
            <a:lvl5pPr marL="0" marR="0" lvl="4" indent="0" algn="ctr" rtl="0">
              <a:spcBef>
                <a:spcPts val="0"/>
              </a:spcBef>
              <a:spcAft>
                <a:spcPts val="0"/>
              </a:spcAft>
              <a:buNone/>
              <a:defRPr sz="1200">
                <a:solidFill>
                  <a:srgbClr val="888888"/>
                </a:solidFill>
                <a:latin typeface="Arial"/>
                <a:ea typeface="Arial"/>
                <a:cs typeface="Arial"/>
                <a:sym typeface="Arial"/>
              </a:defRPr>
            </a:lvl5pPr>
            <a:lvl6pPr marL="0" marR="0" lvl="5" indent="0" algn="ctr" rtl="0">
              <a:spcBef>
                <a:spcPts val="0"/>
              </a:spcBef>
              <a:spcAft>
                <a:spcPts val="0"/>
              </a:spcAft>
              <a:buNone/>
              <a:defRPr sz="1200">
                <a:solidFill>
                  <a:srgbClr val="888888"/>
                </a:solidFill>
                <a:latin typeface="Arial"/>
                <a:ea typeface="Arial"/>
                <a:cs typeface="Arial"/>
                <a:sym typeface="Arial"/>
              </a:defRPr>
            </a:lvl6pPr>
            <a:lvl7pPr marL="0" marR="0" lvl="6" indent="0" algn="ctr" rtl="0">
              <a:spcBef>
                <a:spcPts val="0"/>
              </a:spcBef>
              <a:spcAft>
                <a:spcPts val="0"/>
              </a:spcAft>
              <a:buNone/>
              <a:defRPr sz="1200">
                <a:solidFill>
                  <a:srgbClr val="888888"/>
                </a:solidFill>
                <a:latin typeface="Arial"/>
                <a:ea typeface="Arial"/>
                <a:cs typeface="Arial"/>
                <a:sym typeface="Arial"/>
              </a:defRPr>
            </a:lvl7pPr>
            <a:lvl8pPr marL="0" marR="0" lvl="7" indent="0" algn="ctr" rtl="0">
              <a:spcBef>
                <a:spcPts val="0"/>
              </a:spcBef>
              <a:spcAft>
                <a:spcPts val="0"/>
              </a:spcAft>
              <a:buNone/>
              <a:defRPr sz="1200">
                <a:solidFill>
                  <a:srgbClr val="888888"/>
                </a:solidFill>
                <a:latin typeface="Arial"/>
                <a:ea typeface="Arial"/>
                <a:cs typeface="Arial"/>
                <a:sym typeface="Arial"/>
              </a:defRPr>
            </a:lvl8pPr>
            <a:lvl9pPr marL="0" marR="0" lvl="8" indent="0" algn="ctr" rtl="0">
              <a:spcBef>
                <a:spcPts val="0"/>
              </a:spcBef>
              <a:spcAft>
                <a:spcPts val="0"/>
              </a:spcAft>
              <a:buNone/>
              <a:defRPr sz="1200">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2 Frame">
  <p:cSld name="Content 2 Frame">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a:solidFill>
                  <a:srgbClr val="888888"/>
                </a:solidFill>
                <a:latin typeface="Arial"/>
                <a:ea typeface="Arial"/>
                <a:cs typeface="Arial"/>
                <a:sym typeface="Arial"/>
              </a:defRPr>
            </a:lvl1pPr>
            <a:lvl2pPr marL="0" marR="0" lvl="1" indent="0" algn="ctr" rtl="0">
              <a:spcBef>
                <a:spcPts val="0"/>
              </a:spcBef>
              <a:spcAft>
                <a:spcPts val="0"/>
              </a:spcAft>
              <a:buNone/>
              <a:defRPr sz="1200">
                <a:solidFill>
                  <a:srgbClr val="888888"/>
                </a:solidFill>
                <a:latin typeface="Arial"/>
                <a:ea typeface="Arial"/>
                <a:cs typeface="Arial"/>
                <a:sym typeface="Arial"/>
              </a:defRPr>
            </a:lvl2pPr>
            <a:lvl3pPr marL="0" marR="0" lvl="2" indent="0" algn="ctr" rtl="0">
              <a:spcBef>
                <a:spcPts val="0"/>
              </a:spcBef>
              <a:spcAft>
                <a:spcPts val="0"/>
              </a:spcAft>
              <a:buNone/>
              <a:defRPr sz="1200">
                <a:solidFill>
                  <a:srgbClr val="888888"/>
                </a:solidFill>
                <a:latin typeface="Arial"/>
                <a:ea typeface="Arial"/>
                <a:cs typeface="Arial"/>
                <a:sym typeface="Arial"/>
              </a:defRPr>
            </a:lvl3pPr>
            <a:lvl4pPr marL="0" marR="0" lvl="3" indent="0" algn="ctr" rtl="0">
              <a:spcBef>
                <a:spcPts val="0"/>
              </a:spcBef>
              <a:spcAft>
                <a:spcPts val="0"/>
              </a:spcAft>
              <a:buNone/>
              <a:defRPr sz="1200">
                <a:solidFill>
                  <a:srgbClr val="888888"/>
                </a:solidFill>
                <a:latin typeface="Arial"/>
                <a:ea typeface="Arial"/>
                <a:cs typeface="Arial"/>
                <a:sym typeface="Arial"/>
              </a:defRPr>
            </a:lvl4pPr>
            <a:lvl5pPr marL="0" marR="0" lvl="4" indent="0" algn="ctr" rtl="0">
              <a:spcBef>
                <a:spcPts val="0"/>
              </a:spcBef>
              <a:spcAft>
                <a:spcPts val="0"/>
              </a:spcAft>
              <a:buNone/>
              <a:defRPr sz="1200">
                <a:solidFill>
                  <a:srgbClr val="888888"/>
                </a:solidFill>
                <a:latin typeface="Arial"/>
                <a:ea typeface="Arial"/>
                <a:cs typeface="Arial"/>
                <a:sym typeface="Arial"/>
              </a:defRPr>
            </a:lvl5pPr>
            <a:lvl6pPr marL="0" marR="0" lvl="5" indent="0" algn="ctr" rtl="0">
              <a:spcBef>
                <a:spcPts val="0"/>
              </a:spcBef>
              <a:spcAft>
                <a:spcPts val="0"/>
              </a:spcAft>
              <a:buNone/>
              <a:defRPr sz="1200">
                <a:solidFill>
                  <a:srgbClr val="888888"/>
                </a:solidFill>
                <a:latin typeface="Arial"/>
                <a:ea typeface="Arial"/>
                <a:cs typeface="Arial"/>
                <a:sym typeface="Arial"/>
              </a:defRPr>
            </a:lvl6pPr>
            <a:lvl7pPr marL="0" marR="0" lvl="6" indent="0" algn="ctr" rtl="0">
              <a:spcBef>
                <a:spcPts val="0"/>
              </a:spcBef>
              <a:spcAft>
                <a:spcPts val="0"/>
              </a:spcAft>
              <a:buNone/>
              <a:defRPr sz="1200">
                <a:solidFill>
                  <a:srgbClr val="888888"/>
                </a:solidFill>
                <a:latin typeface="Arial"/>
                <a:ea typeface="Arial"/>
                <a:cs typeface="Arial"/>
                <a:sym typeface="Arial"/>
              </a:defRPr>
            </a:lvl7pPr>
            <a:lvl8pPr marL="0" marR="0" lvl="7" indent="0" algn="ctr" rtl="0">
              <a:spcBef>
                <a:spcPts val="0"/>
              </a:spcBef>
              <a:spcAft>
                <a:spcPts val="0"/>
              </a:spcAft>
              <a:buNone/>
              <a:defRPr sz="1200">
                <a:solidFill>
                  <a:srgbClr val="888888"/>
                </a:solidFill>
                <a:latin typeface="Arial"/>
                <a:ea typeface="Arial"/>
                <a:cs typeface="Arial"/>
                <a:sym typeface="Arial"/>
              </a:defRPr>
            </a:lvl8pPr>
            <a:lvl9pPr marL="0" marR="0" lvl="8" indent="0" algn="ctr" rtl="0">
              <a:spcBef>
                <a:spcPts val="0"/>
              </a:spcBef>
              <a:spcAft>
                <a:spcPts val="0"/>
              </a:spcAft>
              <a:buNone/>
              <a:defRPr sz="1200">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a:p>
        </p:txBody>
      </p:sp>
      <p:sp>
        <p:nvSpPr>
          <p:cNvPr id="41" name="Shape 41"/>
          <p:cNvSpPr txBox="1">
            <a:spLocks noGrp="1"/>
          </p:cNvSpPr>
          <p:nvPr>
            <p:ph type="body" idx="1"/>
          </p:nvPr>
        </p:nvSpPr>
        <p:spPr>
          <a:xfrm>
            <a:off x="76200" y="990600"/>
            <a:ext cx="4419600" cy="5334000"/>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rgbClr val="002060"/>
              </a:buClr>
              <a:buSzPts val="2200"/>
              <a:buFont typeface="Arial"/>
              <a:buChar char="–"/>
              <a:defRPr sz="2200" b="0" i="0" u="none" strike="noStrike" cap="none">
                <a:solidFill>
                  <a:srgbClr val="002060"/>
                </a:solidFill>
                <a:latin typeface="Arial"/>
                <a:ea typeface="Arial"/>
                <a:cs typeface="Arial"/>
                <a:sym typeface="Arial"/>
              </a:defRPr>
            </a:lvl2pPr>
            <a:lvl3pPr marL="1371600" marR="0" lvl="2" indent="-355600" algn="l" rtl="0">
              <a:spcBef>
                <a:spcPts val="400"/>
              </a:spcBef>
              <a:spcAft>
                <a:spcPts val="0"/>
              </a:spcAft>
              <a:buClr>
                <a:srgbClr val="00B050"/>
              </a:buClr>
              <a:buSzPts val="2000"/>
              <a:buFont typeface="Arial"/>
              <a:buChar char="•"/>
              <a:defRPr sz="20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body" idx="2"/>
          </p:nvPr>
        </p:nvSpPr>
        <p:spPr>
          <a:xfrm>
            <a:off x="4648200" y="990600"/>
            <a:ext cx="4419600" cy="5334000"/>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rgbClr val="002060"/>
              </a:buClr>
              <a:buSzPts val="2200"/>
              <a:buFont typeface="Arial"/>
              <a:buChar char="–"/>
              <a:defRPr sz="2200" b="0" i="0" u="none" strike="noStrike" cap="none">
                <a:solidFill>
                  <a:srgbClr val="002060"/>
                </a:solidFill>
                <a:latin typeface="Arial"/>
                <a:ea typeface="Arial"/>
                <a:cs typeface="Arial"/>
                <a:sym typeface="Arial"/>
              </a:defRPr>
            </a:lvl2pPr>
            <a:lvl3pPr marL="1371600" marR="0" lvl="2" indent="-355600" algn="l" rtl="0">
              <a:spcBef>
                <a:spcPts val="400"/>
              </a:spcBef>
              <a:spcAft>
                <a:spcPts val="0"/>
              </a:spcAft>
              <a:buClr>
                <a:srgbClr val="00B050"/>
              </a:buClr>
              <a:buSzPts val="2000"/>
              <a:buFont typeface="Arial"/>
              <a:buChar char="•"/>
              <a:defRPr sz="20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2 Frame - Headings">
  <p:cSld name="Content 2 Frame - Headings">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45" name="Shape 45"/>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a:solidFill>
                  <a:srgbClr val="888888"/>
                </a:solidFill>
                <a:latin typeface="Arial"/>
                <a:ea typeface="Arial"/>
                <a:cs typeface="Arial"/>
                <a:sym typeface="Arial"/>
              </a:defRPr>
            </a:lvl1pPr>
            <a:lvl2pPr marL="0" marR="0" lvl="1" indent="0" algn="ctr" rtl="0">
              <a:spcBef>
                <a:spcPts val="0"/>
              </a:spcBef>
              <a:spcAft>
                <a:spcPts val="0"/>
              </a:spcAft>
              <a:buNone/>
              <a:defRPr sz="1200">
                <a:solidFill>
                  <a:srgbClr val="888888"/>
                </a:solidFill>
                <a:latin typeface="Arial"/>
                <a:ea typeface="Arial"/>
                <a:cs typeface="Arial"/>
                <a:sym typeface="Arial"/>
              </a:defRPr>
            </a:lvl2pPr>
            <a:lvl3pPr marL="0" marR="0" lvl="2" indent="0" algn="ctr" rtl="0">
              <a:spcBef>
                <a:spcPts val="0"/>
              </a:spcBef>
              <a:spcAft>
                <a:spcPts val="0"/>
              </a:spcAft>
              <a:buNone/>
              <a:defRPr sz="1200">
                <a:solidFill>
                  <a:srgbClr val="888888"/>
                </a:solidFill>
                <a:latin typeface="Arial"/>
                <a:ea typeface="Arial"/>
                <a:cs typeface="Arial"/>
                <a:sym typeface="Arial"/>
              </a:defRPr>
            </a:lvl3pPr>
            <a:lvl4pPr marL="0" marR="0" lvl="3" indent="0" algn="ctr" rtl="0">
              <a:spcBef>
                <a:spcPts val="0"/>
              </a:spcBef>
              <a:spcAft>
                <a:spcPts val="0"/>
              </a:spcAft>
              <a:buNone/>
              <a:defRPr sz="1200">
                <a:solidFill>
                  <a:srgbClr val="888888"/>
                </a:solidFill>
                <a:latin typeface="Arial"/>
                <a:ea typeface="Arial"/>
                <a:cs typeface="Arial"/>
                <a:sym typeface="Arial"/>
              </a:defRPr>
            </a:lvl4pPr>
            <a:lvl5pPr marL="0" marR="0" lvl="4" indent="0" algn="ctr" rtl="0">
              <a:spcBef>
                <a:spcPts val="0"/>
              </a:spcBef>
              <a:spcAft>
                <a:spcPts val="0"/>
              </a:spcAft>
              <a:buNone/>
              <a:defRPr sz="1200">
                <a:solidFill>
                  <a:srgbClr val="888888"/>
                </a:solidFill>
                <a:latin typeface="Arial"/>
                <a:ea typeface="Arial"/>
                <a:cs typeface="Arial"/>
                <a:sym typeface="Arial"/>
              </a:defRPr>
            </a:lvl5pPr>
            <a:lvl6pPr marL="0" marR="0" lvl="5" indent="0" algn="ctr" rtl="0">
              <a:spcBef>
                <a:spcPts val="0"/>
              </a:spcBef>
              <a:spcAft>
                <a:spcPts val="0"/>
              </a:spcAft>
              <a:buNone/>
              <a:defRPr sz="1200">
                <a:solidFill>
                  <a:srgbClr val="888888"/>
                </a:solidFill>
                <a:latin typeface="Arial"/>
                <a:ea typeface="Arial"/>
                <a:cs typeface="Arial"/>
                <a:sym typeface="Arial"/>
              </a:defRPr>
            </a:lvl6pPr>
            <a:lvl7pPr marL="0" marR="0" lvl="6" indent="0" algn="ctr" rtl="0">
              <a:spcBef>
                <a:spcPts val="0"/>
              </a:spcBef>
              <a:spcAft>
                <a:spcPts val="0"/>
              </a:spcAft>
              <a:buNone/>
              <a:defRPr sz="1200">
                <a:solidFill>
                  <a:srgbClr val="888888"/>
                </a:solidFill>
                <a:latin typeface="Arial"/>
                <a:ea typeface="Arial"/>
                <a:cs typeface="Arial"/>
                <a:sym typeface="Arial"/>
              </a:defRPr>
            </a:lvl7pPr>
            <a:lvl8pPr marL="0" marR="0" lvl="7" indent="0" algn="ctr" rtl="0">
              <a:spcBef>
                <a:spcPts val="0"/>
              </a:spcBef>
              <a:spcAft>
                <a:spcPts val="0"/>
              </a:spcAft>
              <a:buNone/>
              <a:defRPr sz="1200">
                <a:solidFill>
                  <a:srgbClr val="888888"/>
                </a:solidFill>
                <a:latin typeface="Arial"/>
                <a:ea typeface="Arial"/>
                <a:cs typeface="Arial"/>
                <a:sym typeface="Arial"/>
              </a:defRPr>
            </a:lvl8pPr>
            <a:lvl9pPr marL="0" marR="0" lvl="8" indent="0" algn="ctr" rtl="0">
              <a:spcBef>
                <a:spcPts val="0"/>
              </a:spcBef>
              <a:spcAft>
                <a:spcPts val="0"/>
              </a:spcAft>
              <a:buNone/>
              <a:defRPr sz="1200">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a:p>
        </p:txBody>
      </p:sp>
      <p:sp>
        <p:nvSpPr>
          <p:cNvPr id="46" name="Shape 46"/>
          <p:cNvSpPr txBox="1">
            <a:spLocks noGrp="1"/>
          </p:cNvSpPr>
          <p:nvPr>
            <p:ph type="body" idx="1"/>
          </p:nvPr>
        </p:nvSpPr>
        <p:spPr>
          <a:xfrm>
            <a:off x="76200" y="1447800"/>
            <a:ext cx="4419600" cy="4876800"/>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rgbClr val="002060"/>
              </a:buClr>
              <a:buSzPts val="2200"/>
              <a:buFont typeface="Arial"/>
              <a:buChar char="–"/>
              <a:defRPr sz="2200" b="0" i="0" u="none" strike="noStrike" cap="none">
                <a:solidFill>
                  <a:srgbClr val="002060"/>
                </a:solidFill>
                <a:latin typeface="Arial"/>
                <a:ea typeface="Arial"/>
                <a:cs typeface="Arial"/>
                <a:sym typeface="Arial"/>
              </a:defRPr>
            </a:lvl2pPr>
            <a:lvl3pPr marL="1371600" marR="0" lvl="2" indent="-355600" algn="l" rtl="0">
              <a:spcBef>
                <a:spcPts val="400"/>
              </a:spcBef>
              <a:spcAft>
                <a:spcPts val="0"/>
              </a:spcAft>
              <a:buClr>
                <a:srgbClr val="00B050"/>
              </a:buClr>
              <a:buSzPts val="2000"/>
              <a:buFont typeface="Arial"/>
              <a:buChar char="•"/>
              <a:defRPr sz="20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7" name="Shape 47"/>
          <p:cNvSpPr txBox="1">
            <a:spLocks noGrp="1"/>
          </p:cNvSpPr>
          <p:nvPr>
            <p:ph type="body" idx="2"/>
          </p:nvPr>
        </p:nvSpPr>
        <p:spPr>
          <a:xfrm>
            <a:off x="4648200" y="1447800"/>
            <a:ext cx="4419600" cy="4876800"/>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rgbClr val="002060"/>
              </a:buClr>
              <a:buSzPts val="2200"/>
              <a:buFont typeface="Arial"/>
              <a:buChar char="–"/>
              <a:defRPr sz="2200" b="0" i="0" u="none" strike="noStrike" cap="none">
                <a:solidFill>
                  <a:srgbClr val="002060"/>
                </a:solidFill>
                <a:latin typeface="Arial"/>
                <a:ea typeface="Arial"/>
                <a:cs typeface="Arial"/>
                <a:sym typeface="Arial"/>
              </a:defRPr>
            </a:lvl2pPr>
            <a:lvl3pPr marL="1371600" marR="0" lvl="2" indent="-355600" algn="l" rtl="0">
              <a:spcBef>
                <a:spcPts val="400"/>
              </a:spcBef>
              <a:spcAft>
                <a:spcPts val="0"/>
              </a:spcAft>
              <a:buClr>
                <a:srgbClr val="00B050"/>
              </a:buClr>
              <a:buSzPts val="2000"/>
              <a:buFont typeface="Arial"/>
              <a:buChar char="•"/>
              <a:defRPr sz="20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body" idx="3"/>
          </p:nvPr>
        </p:nvSpPr>
        <p:spPr>
          <a:xfrm>
            <a:off x="76200" y="990600"/>
            <a:ext cx="4419600" cy="457200"/>
          </a:xfrm>
          <a:prstGeom prst="rect">
            <a:avLst/>
          </a:prstGeom>
          <a:noFill/>
          <a:ln>
            <a:noFill/>
          </a:ln>
        </p:spPr>
        <p:txBody>
          <a:bodyPr spcFirstLastPara="1" wrap="square" lIns="91425" tIns="91425" rIns="91425" bIns="91425" anchor="t" anchorCtr="0"/>
          <a:lstStyle>
            <a:lvl1pPr marL="457200" marR="0" lvl="0" indent="-228600" algn="ctr" rtl="0">
              <a:spcBef>
                <a:spcPts val="560"/>
              </a:spcBef>
              <a:spcAft>
                <a:spcPts val="0"/>
              </a:spcAft>
              <a:buClr>
                <a:srgbClr val="00B050"/>
              </a:buClr>
              <a:buSzPts val="2800"/>
              <a:buFont typeface="Arial"/>
              <a:buNone/>
              <a:defRPr sz="2800" b="0" i="0" u="none" strike="noStrike" cap="none">
                <a:solidFill>
                  <a:srgbClr val="00B050"/>
                </a:solidFill>
                <a:latin typeface="Arial"/>
                <a:ea typeface="Arial"/>
                <a:cs typeface="Arial"/>
                <a:sym typeface="Arial"/>
              </a:defRPr>
            </a:lvl1pPr>
            <a:lvl2pPr marL="914400" marR="0" lvl="1" indent="-228600" algn="ctr" rtl="0">
              <a:spcBef>
                <a:spcPts val="480"/>
              </a:spcBef>
              <a:spcAft>
                <a:spcPts val="0"/>
              </a:spcAft>
              <a:buClr>
                <a:srgbClr val="002060"/>
              </a:buClr>
              <a:buSzPts val="2400"/>
              <a:buFont typeface="Arial"/>
              <a:buNone/>
              <a:defRPr sz="2400" b="0" i="0" u="none" strike="noStrike" cap="none">
                <a:solidFill>
                  <a:srgbClr val="002060"/>
                </a:solidFill>
                <a:latin typeface="Arial"/>
                <a:ea typeface="Arial"/>
                <a:cs typeface="Arial"/>
                <a:sym typeface="Arial"/>
              </a:defRPr>
            </a:lvl2pPr>
            <a:lvl3pPr marL="1371600" marR="0" lvl="2" indent="-228600" algn="ctr" rtl="0">
              <a:spcBef>
                <a:spcPts val="440"/>
              </a:spcBef>
              <a:spcAft>
                <a:spcPts val="0"/>
              </a:spcAft>
              <a:buClr>
                <a:srgbClr val="00B050"/>
              </a:buClr>
              <a:buSzPts val="2200"/>
              <a:buFont typeface="Arial"/>
              <a:buNone/>
              <a:defRPr sz="2200" b="0" i="0" u="none" strike="noStrike" cap="none">
                <a:solidFill>
                  <a:srgbClr val="00B050"/>
                </a:solidFill>
                <a:latin typeface="Arial"/>
                <a:ea typeface="Arial"/>
                <a:cs typeface="Arial"/>
                <a:sym typeface="Arial"/>
              </a:defRPr>
            </a:lvl3pPr>
            <a:lvl4pPr marL="1828800" marR="0" lvl="3" indent="-228600" algn="ctr" rtl="0">
              <a:spcBef>
                <a:spcPts val="400"/>
              </a:spcBef>
              <a:spcAft>
                <a:spcPts val="0"/>
              </a:spcAft>
              <a:buClr>
                <a:srgbClr val="FFC000"/>
              </a:buClr>
              <a:buSzPts val="2000"/>
              <a:buFont typeface="Arial"/>
              <a:buNone/>
              <a:defRPr sz="2000" b="0" i="0" u="none" strike="noStrike" cap="none">
                <a:solidFill>
                  <a:srgbClr val="FFC000"/>
                </a:solidFill>
                <a:latin typeface="Arial"/>
                <a:ea typeface="Arial"/>
                <a:cs typeface="Arial"/>
                <a:sym typeface="Arial"/>
              </a:defRPr>
            </a:lvl4pPr>
            <a:lvl5pPr marL="2286000" marR="0" lvl="4" indent="-228600" algn="ctr" rtl="0">
              <a:spcBef>
                <a:spcPts val="400"/>
              </a:spcBef>
              <a:spcAft>
                <a:spcPts val="0"/>
              </a:spcAft>
              <a:buClr>
                <a:srgbClr val="C00000"/>
              </a:buClr>
              <a:buSzPts val="2000"/>
              <a:buFont typeface="Arial"/>
              <a:buNone/>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body" idx="4"/>
          </p:nvPr>
        </p:nvSpPr>
        <p:spPr>
          <a:xfrm>
            <a:off x="4648200" y="990600"/>
            <a:ext cx="4419600" cy="457200"/>
          </a:xfrm>
          <a:prstGeom prst="rect">
            <a:avLst/>
          </a:prstGeom>
          <a:noFill/>
          <a:ln>
            <a:noFill/>
          </a:ln>
        </p:spPr>
        <p:txBody>
          <a:bodyPr spcFirstLastPara="1" wrap="square" lIns="91425" tIns="91425" rIns="91425" bIns="91425" anchor="t" anchorCtr="0"/>
          <a:lstStyle>
            <a:lvl1pPr marL="457200" marR="0" lvl="0" indent="-228600" algn="ctr" rtl="0">
              <a:spcBef>
                <a:spcPts val="560"/>
              </a:spcBef>
              <a:spcAft>
                <a:spcPts val="0"/>
              </a:spcAft>
              <a:buClr>
                <a:srgbClr val="00B050"/>
              </a:buClr>
              <a:buSzPts val="2800"/>
              <a:buFont typeface="Arial"/>
              <a:buNone/>
              <a:defRPr sz="2800" b="0" i="0" u="none" strike="noStrike" cap="none">
                <a:solidFill>
                  <a:srgbClr val="00B050"/>
                </a:solidFill>
                <a:latin typeface="Arial"/>
                <a:ea typeface="Arial"/>
                <a:cs typeface="Arial"/>
                <a:sym typeface="Arial"/>
              </a:defRPr>
            </a:lvl1pPr>
            <a:lvl2pPr marL="914400" marR="0" lvl="1" indent="-228600" algn="ctr" rtl="0">
              <a:spcBef>
                <a:spcPts val="480"/>
              </a:spcBef>
              <a:spcAft>
                <a:spcPts val="0"/>
              </a:spcAft>
              <a:buClr>
                <a:srgbClr val="002060"/>
              </a:buClr>
              <a:buSzPts val="2400"/>
              <a:buFont typeface="Arial"/>
              <a:buNone/>
              <a:defRPr sz="2400" b="0" i="0" u="none" strike="noStrike" cap="none">
                <a:solidFill>
                  <a:srgbClr val="002060"/>
                </a:solidFill>
                <a:latin typeface="Arial"/>
                <a:ea typeface="Arial"/>
                <a:cs typeface="Arial"/>
                <a:sym typeface="Arial"/>
              </a:defRPr>
            </a:lvl2pPr>
            <a:lvl3pPr marL="1371600" marR="0" lvl="2" indent="-228600" algn="ctr" rtl="0">
              <a:spcBef>
                <a:spcPts val="440"/>
              </a:spcBef>
              <a:spcAft>
                <a:spcPts val="0"/>
              </a:spcAft>
              <a:buClr>
                <a:srgbClr val="00B050"/>
              </a:buClr>
              <a:buSzPts val="2200"/>
              <a:buFont typeface="Arial"/>
              <a:buNone/>
              <a:defRPr sz="2200" b="0" i="0" u="none" strike="noStrike" cap="none">
                <a:solidFill>
                  <a:srgbClr val="00B050"/>
                </a:solidFill>
                <a:latin typeface="Arial"/>
                <a:ea typeface="Arial"/>
                <a:cs typeface="Arial"/>
                <a:sym typeface="Arial"/>
              </a:defRPr>
            </a:lvl3pPr>
            <a:lvl4pPr marL="1828800" marR="0" lvl="3" indent="-228600" algn="ctr" rtl="0">
              <a:spcBef>
                <a:spcPts val="400"/>
              </a:spcBef>
              <a:spcAft>
                <a:spcPts val="0"/>
              </a:spcAft>
              <a:buClr>
                <a:srgbClr val="FFC000"/>
              </a:buClr>
              <a:buSzPts val="2000"/>
              <a:buFont typeface="Arial"/>
              <a:buNone/>
              <a:defRPr sz="2000" b="0" i="0" u="none" strike="noStrike" cap="none">
                <a:solidFill>
                  <a:srgbClr val="FFC000"/>
                </a:solidFill>
                <a:latin typeface="Arial"/>
                <a:ea typeface="Arial"/>
                <a:cs typeface="Arial"/>
                <a:sym typeface="Arial"/>
              </a:defRPr>
            </a:lvl4pPr>
            <a:lvl5pPr marL="2286000" marR="0" lvl="4" indent="-228600" algn="ctr" rtl="0">
              <a:spcBef>
                <a:spcPts val="400"/>
              </a:spcBef>
              <a:spcAft>
                <a:spcPts val="0"/>
              </a:spcAft>
              <a:buClr>
                <a:srgbClr val="C00000"/>
              </a:buClr>
              <a:buSzPts val="2000"/>
              <a:buFont typeface="Arial"/>
              <a:buNone/>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Page">
  <p:cSld name="Content Page">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52" name="Shape 5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a:solidFill>
                  <a:srgbClr val="888888"/>
                </a:solidFill>
                <a:latin typeface="Arial"/>
                <a:ea typeface="Arial"/>
                <a:cs typeface="Arial"/>
                <a:sym typeface="Arial"/>
              </a:defRPr>
            </a:lvl1pPr>
            <a:lvl2pPr marL="0" marR="0" lvl="1" indent="0" algn="ctr" rtl="0">
              <a:spcBef>
                <a:spcPts val="0"/>
              </a:spcBef>
              <a:spcAft>
                <a:spcPts val="0"/>
              </a:spcAft>
              <a:buNone/>
              <a:defRPr sz="1200">
                <a:solidFill>
                  <a:srgbClr val="888888"/>
                </a:solidFill>
                <a:latin typeface="Arial"/>
                <a:ea typeface="Arial"/>
                <a:cs typeface="Arial"/>
                <a:sym typeface="Arial"/>
              </a:defRPr>
            </a:lvl2pPr>
            <a:lvl3pPr marL="0" marR="0" lvl="2" indent="0" algn="ctr" rtl="0">
              <a:spcBef>
                <a:spcPts val="0"/>
              </a:spcBef>
              <a:spcAft>
                <a:spcPts val="0"/>
              </a:spcAft>
              <a:buNone/>
              <a:defRPr sz="1200">
                <a:solidFill>
                  <a:srgbClr val="888888"/>
                </a:solidFill>
                <a:latin typeface="Arial"/>
                <a:ea typeface="Arial"/>
                <a:cs typeface="Arial"/>
                <a:sym typeface="Arial"/>
              </a:defRPr>
            </a:lvl3pPr>
            <a:lvl4pPr marL="0" marR="0" lvl="3" indent="0" algn="ctr" rtl="0">
              <a:spcBef>
                <a:spcPts val="0"/>
              </a:spcBef>
              <a:spcAft>
                <a:spcPts val="0"/>
              </a:spcAft>
              <a:buNone/>
              <a:defRPr sz="1200">
                <a:solidFill>
                  <a:srgbClr val="888888"/>
                </a:solidFill>
                <a:latin typeface="Arial"/>
                <a:ea typeface="Arial"/>
                <a:cs typeface="Arial"/>
                <a:sym typeface="Arial"/>
              </a:defRPr>
            </a:lvl4pPr>
            <a:lvl5pPr marL="0" marR="0" lvl="4" indent="0" algn="ctr" rtl="0">
              <a:spcBef>
                <a:spcPts val="0"/>
              </a:spcBef>
              <a:spcAft>
                <a:spcPts val="0"/>
              </a:spcAft>
              <a:buNone/>
              <a:defRPr sz="1200">
                <a:solidFill>
                  <a:srgbClr val="888888"/>
                </a:solidFill>
                <a:latin typeface="Arial"/>
                <a:ea typeface="Arial"/>
                <a:cs typeface="Arial"/>
                <a:sym typeface="Arial"/>
              </a:defRPr>
            </a:lvl5pPr>
            <a:lvl6pPr marL="0" marR="0" lvl="5" indent="0" algn="ctr" rtl="0">
              <a:spcBef>
                <a:spcPts val="0"/>
              </a:spcBef>
              <a:spcAft>
                <a:spcPts val="0"/>
              </a:spcAft>
              <a:buNone/>
              <a:defRPr sz="1200">
                <a:solidFill>
                  <a:srgbClr val="888888"/>
                </a:solidFill>
                <a:latin typeface="Arial"/>
                <a:ea typeface="Arial"/>
                <a:cs typeface="Arial"/>
                <a:sym typeface="Arial"/>
              </a:defRPr>
            </a:lvl6pPr>
            <a:lvl7pPr marL="0" marR="0" lvl="6" indent="0" algn="ctr" rtl="0">
              <a:spcBef>
                <a:spcPts val="0"/>
              </a:spcBef>
              <a:spcAft>
                <a:spcPts val="0"/>
              </a:spcAft>
              <a:buNone/>
              <a:defRPr sz="1200">
                <a:solidFill>
                  <a:srgbClr val="888888"/>
                </a:solidFill>
                <a:latin typeface="Arial"/>
                <a:ea typeface="Arial"/>
                <a:cs typeface="Arial"/>
                <a:sym typeface="Arial"/>
              </a:defRPr>
            </a:lvl7pPr>
            <a:lvl8pPr marL="0" marR="0" lvl="7" indent="0" algn="ctr" rtl="0">
              <a:spcBef>
                <a:spcPts val="0"/>
              </a:spcBef>
              <a:spcAft>
                <a:spcPts val="0"/>
              </a:spcAft>
              <a:buNone/>
              <a:defRPr sz="1200">
                <a:solidFill>
                  <a:srgbClr val="888888"/>
                </a:solidFill>
                <a:latin typeface="Arial"/>
                <a:ea typeface="Arial"/>
                <a:cs typeface="Arial"/>
                <a:sym typeface="Arial"/>
              </a:defRPr>
            </a:lvl8pPr>
            <a:lvl9pPr marL="0" marR="0" lvl="8" indent="0" algn="ctr" rtl="0">
              <a:spcBef>
                <a:spcPts val="0"/>
              </a:spcBef>
              <a:spcAft>
                <a:spcPts val="0"/>
              </a:spcAft>
              <a:buNone/>
              <a:defRPr sz="1200">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a:p>
        </p:txBody>
      </p:sp>
      <p:sp>
        <p:nvSpPr>
          <p:cNvPr id="53" name="Shape 53"/>
          <p:cNvSpPr txBox="1">
            <a:spLocks noGrp="1"/>
          </p:cNvSpPr>
          <p:nvPr>
            <p:ph type="body" idx="1"/>
          </p:nvPr>
        </p:nvSpPr>
        <p:spPr>
          <a:xfrm>
            <a:off x="76200" y="990600"/>
            <a:ext cx="8991600" cy="53340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rgbClr val="002060"/>
              </a:buClr>
              <a:buSzPts val="2400"/>
              <a:buFont typeface="Arial"/>
              <a:buChar char="–"/>
              <a:defRPr sz="2400" b="0" i="0" u="none" strike="noStrike" cap="none">
                <a:solidFill>
                  <a:srgbClr val="002060"/>
                </a:solidFill>
                <a:latin typeface="Arial"/>
                <a:ea typeface="Arial"/>
                <a:cs typeface="Arial"/>
                <a:sym typeface="Arial"/>
              </a:defRPr>
            </a:lvl2pPr>
            <a:lvl3pPr marL="1371600" marR="0" lvl="2" indent="-368300" algn="l" rtl="0">
              <a:spcBef>
                <a:spcPts val="440"/>
              </a:spcBef>
              <a:spcAft>
                <a:spcPts val="0"/>
              </a:spcAft>
              <a:buClr>
                <a:srgbClr val="00B050"/>
              </a:buClr>
              <a:buSzPts val="2200"/>
              <a:buFont typeface="Arial"/>
              <a:buChar char="•"/>
              <a:defRPr sz="22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p>
        </p:txBody>
      </p:sp>
      <p:sp>
        <p:nvSpPr>
          <p:cNvPr id="5" name="Text Placeholder 4"/>
          <p:cNvSpPr>
            <a:spLocks noGrp="1"/>
          </p:cNvSpPr>
          <p:nvPr>
            <p:ph type="body" sz="quarter" idx="11"/>
          </p:nvPr>
        </p:nvSpPr>
        <p:spPr>
          <a:xfrm>
            <a:off x="76200" y="990600"/>
            <a:ext cx="8991600" cy="5334000"/>
          </a:xfrm>
        </p:spPr>
        <p:txBody>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AU" dirty="0"/>
          </a:p>
        </p:txBody>
      </p:sp>
      <p:sp>
        <p:nvSpPr>
          <p:cNvPr id="6" name="Slide Number Placeholder 1"/>
          <p:cNvSpPr>
            <a:spLocks noGrp="1"/>
          </p:cNvSpPr>
          <p:nvPr>
            <p:ph type="sldNum" sz="quarter" idx="4"/>
          </p:nvPr>
        </p:nvSpPr>
        <p:spPr>
          <a:xfrm>
            <a:off x="3633537" y="6463662"/>
            <a:ext cx="2755232" cy="315388"/>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AU"/>
              <a:t>-</a:t>
            </a:r>
            <a:fld id="{E714E059-E509-4057-9854-D87D1A2F4F01}" type="slidenum">
              <a:rPr lang="en-AU" smtClean="0"/>
              <a:pPr/>
              <a:t>‹#›</a:t>
            </a:fld>
            <a:r>
              <a:rPr lang="en-AU"/>
              <a:t>-</a:t>
            </a:r>
          </a:p>
        </p:txBody>
      </p:sp>
    </p:spTree>
    <p:extLst>
      <p:ext uri="{BB962C8B-B14F-4D97-AF65-F5344CB8AC3E}">
        <p14:creationId xmlns:p14="http://schemas.microsoft.com/office/powerpoint/2010/main" val="32440233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cxnSp>
        <p:nvCxnSpPr>
          <p:cNvPr id="10" name="Shape 10"/>
          <p:cNvCxnSpPr/>
          <p:nvPr/>
        </p:nvCxnSpPr>
        <p:spPr>
          <a:xfrm>
            <a:off x="1812925" y="107950"/>
            <a:ext cx="0" cy="862013"/>
          </a:xfrm>
          <a:prstGeom prst="straightConnector1">
            <a:avLst/>
          </a:prstGeom>
          <a:noFill/>
          <a:ln w="9525" cap="flat" cmpd="sng">
            <a:solidFill>
              <a:schemeClr val="lt1"/>
            </a:solidFill>
            <a:prstDash val="solid"/>
            <a:round/>
            <a:headEnd type="none" w="med" len="med"/>
            <a:tailEnd type="none" w="med" len="med"/>
          </a:ln>
        </p:spPr>
      </p:cxnSp>
      <p:pic>
        <p:nvPicPr>
          <p:cNvPr id="11" name="Shape 11" descr="UOM-Rev3D_S_sm"/>
          <p:cNvPicPr preferRelativeResize="0"/>
          <p:nvPr/>
        </p:nvPicPr>
        <p:blipFill rotWithShape="1">
          <a:blip r:embed="rId9">
            <a:alphaModFix/>
          </a:blip>
          <a:srcRect/>
          <a:stretch/>
        </p:blipFill>
        <p:spPr>
          <a:xfrm>
            <a:off x="533400" y="119063"/>
            <a:ext cx="860425" cy="871537"/>
          </a:xfrm>
          <a:prstGeom prst="rect">
            <a:avLst/>
          </a:prstGeom>
          <a:noFill/>
          <a:ln>
            <a:noFill/>
          </a:ln>
        </p:spPr>
      </p:pic>
      <p:sp>
        <p:nvSpPr>
          <p:cNvPr id="12" name="Shape 12"/>
          <p:cNvSpPr/>
          <p:nvPr/>
        </p:nvSpPr>
        <p:spPr>
          <a:xfrm>
            <a:off x="0" y="0"/>
            <a:ext cx="9144000" cy="838200"/>
          </a:xfrm>
          <a:prstGeom prst="rect">
            <a:avLst/>
          </a:prstGeom>
          <a:solidFill>
            <a:srgbClr val="003368"/>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dk1"/>
              </a:solidFill>
              <a:latin typeface="Arial"/>
              <a:ea typeface="Arial"/>
              <a:cs typeface="Arial"/>
              <a:sym typeface="Arial"/>
            </a:endParaRPr>
          </a:p>
        </p:txBody>
      </p:sp>
      <p:cxnSp>
        <p:nvCxnSpPr>
          <p:cNvPr id="13" name="Shape 13"/>
          <p:cNvCxnSpPr/>
          <p:nvPr/>
        </p:nvCxnSpPr>
        <p:spPr>
          <a:xfrm>
            <a:off x="2386668" y="159543"/>
            <a:ext cx="1588" cy="519113"/>
          </a:xfrm>
          <a:prstGeom prst="straightConnector1">
            <a:avLst/>
          </a:prstGeom>
          <a:noFill/>
          <a:ln w="9525" cap="flat" cmpd="sng">
            <a:solidFill>
              <a:schemeClr val="lt1"/>
            </a:solidFill>
            <a:prstDash val="solid"/>
            <a:round/>
            <a:headEnd type="none" w="med" len="med"/>
            <a:tailEnd type="none" w="med" len="med"/>
          </a:ln>
        </p:spPr>
      </p:cxnSp>
      <p:pic>
        <p:nvPicPr>
          <p:cNvPr id="14" name="Shape 14" descr="UOM-Rev3D_H_sm"/>
          <p:cNvPicPr preferRelativeResize="0"/>
          <p:nvPr/>
        </p:nvPicPr>
        <p:blipFill rotWithShape="1">
          <a:blip r:embed="rId10">
            <a:alphaModFix/>
          </a:blip>
          <a:srcRect/>
          <a:stretch/>
        </p:blipFill>
        <p:spPr>
          <a:xfrm>
            <a:off x="0" y="107950"/>
            <a:ext cx="2362200" cy="612775"/>
          </a:xfrm>
          <a:prstGeom prst="rect">
            <a:avLst/>
          </a:prstGeom>
          <a:noFill/>
          <a:ln>
            <a:noFill/>
          </a:ln>
        </p:spPr>
      </p:pic>
      <p:cxnSp>
        <p:nvCxnSpPr>
          <p:cNvPr id="15" name="Shape 15"/>
          <p:cNvCxnSpPr/>
          <p:nvPr/>
        </p:nvCxnSpPr>
        <p:spPr>
          <a:xfrm>
            <a:off x="0" y="6400800"/>
            <a:ext cx="9144000" cy="0"/>
          </a:xfrm>
          <a:prstGeom prst="straightConnector1">
            <a:avLst/>
          </a:prstGeom>
          <a:noFill/>
          <a:ln w="9525" cap="flat" cmpd="sng">
            <a:solidFill>
              <a:srgbClr val="003368"/>
            </a:solidFill>
            <a:prstDash val="solid"/>
            <a:round/>
            <a:headEnd type="none" w="med" len="med"/>
            <a:tailEnd type="none" w="med" len="med"/>
          </a:ln>
        </p:spPr>
      </p:cxnSp>
      <p:sp>
        <p:nvSpPr>
          <p:cNvPr id="16" name="Shape 16"/>
          <p:cNvSpPr/>
          <p:nvPr/>
        </p:nvSpPr>
        <p:spPr>
          <a:xfrm>
            <a:off x="0" y="838200"/>
            <a:ext cx="9144000" cy="76200"/>
          </a:xfrm>
          <a:prstGeom prst="rect">
            <a:avLst/>
          </a:prstGeom>
          <a:solidFill>
            <a:srgbClr val="759FB8"/>
          </a:solidFill>
          <a:ln>
            <a:noFill/>
          </a:ln>
          <a:effectLst>
            <a:outerShdw algn="ctr" rotWithShape="0">
              <a:srgbClr val="808080">
                <a:alpha val="4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dk1"/>
              </a:solidFill>
              <a:latin typeface="Arial"/>
              <a:ea typeface="Arial"/>
              <a:cs typeface="Arial"/>
              <a:sym typeface="Arial"/>
            </a:endParaRPr>
          </a:p>
        </p:txBody>
      </p:sp>
      <p:sp>
        <p:nvSpPr>
          <p:cNvPr id="17" name="Shape 17"/>
          <p:cNvSpPr txBox="1">
            <a:spLocks noGrp="1"/>
          </p:cNvSpPr>
          <p:nvPr>
            <p:ph type="title"/>
          </p:nvPr>
        </p:nvSpPr>
        <p:spPr>
          <a:xfrm>
            <a:off x="2462213" y="76200"/>
            <a:ext cx="6605587" cy="6858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3200" b="0" i="0" u="none" strike="noStrike" cap="none">
                <a:solidFill>
                  <a:schemeClr val="lt1"/>
                </a:solidFill>
                <a:latin typeface="Arial"/>
                <a:ea typeface="Arial"/>
                <a:cs typeface="Arial"/>
                <a:sym typeface="Arial"/>
              </a:defRPr>
            </a:lvl1pPr>
            <a:lvl2pPr marR="0" lvl="1" algn="l" rtl="0">
              <a:spcBef>
                <a:spcPts val="0"/>
              </a:spcBef>
              <a:spcAft>
                <a:spcPts val="0"/>
              </a:spcAft>
              <a:buSzPts val="1400"/>
              <a:buNone/>
              <a:defRPr sz="3200" b="0" i="0" u="none" strike="noStrike" cap="none">
                <a:solidFill>
                  <a:schemeClr val="lt1"/>
                </a:solidFill>
                <a:latin typeface="Arial"/>
                <a:ea typeface="Arial"/>
                <a:cs typeface="Arial"/>
                <a:sym typeface="Arial"/>
              </a:defRPr>
            </a:lvl2pPr>
            <a:lvl3pPr marR="0" lvl="2" algn="l" rtl="0">
              <a:spcBef>
                <a:spcPts val="0"/>
              </a:spcBef>
              <a:spcAft>
                <a:spcPts val="0"/>
              </a:spcAft>
              <a:buSzPts val="1400"/>
              <a:buNone/>
              <a:defRPr sz="3200" b="0" i="0" u="none" strike="noStrike" cap="none">
                <a:solidFill>
                  <a:schemeClr val="lt1"/>
                </a:solidFill>
                <a:latin typeface="Arial"/>
                <a:ea typeface="Arial"/>
                <a:cs typeface="Arial"/>
                <a:sym typeface="Arial"/>
              </a:defRPr>
            </a:lvl3pPr>
            <a:lvl4pPr marR="0" lvl="3" algn="l" rtl="0">
              <a:spcBef>
                <a:spcPts val="0"/>
              </a:spcBef>
              <a:spcAft>
                <a:spcPts val="0"/>
              </a:spcAft>
              <a:buSzPts val="1400"/>
              <a:buNone/>
              <a:defRPr sz="3200" b="0" i="0" u="none" strike="noStrike" cap="none">
                <a:solidFill>
                  <a:schemeClr val="lt1"/>
                </a:solidFill>
                <a:latin typeface="Arial"/>
                <a:ea typeface="Arial"/>
                <a:cs typeface="Arial"/>
                <a:sym typeface="Arial"/>
              </a:defRPr>
            </a:lvl4pPr>
            <a:lvl5pPr marR="0" lvl="4" algn="l" rtl="0">
              <a:spcBef>
                <a:spcPts val="0"/>
              </a:spcBef>
              <a:spcAft>
                <a:spcPts val="0"/>
              </a:spcAft>
              <a:buSzPts val="1400"/>
              <a:buNone/>
              <a:defRPr sz="3200" b="0" i="0" u="none" strike="noStrike" cap="none">
                <a:solidFill>
                  <a:schemeClr val="lt1"/>
                </a:solidFill>
                <a:latin typeface="Arial"/>
                <a:ea typeface="Arial"/>
                <a:cs typeface="Arial"/>
                <a:sym typeface="Arial"/>
              </a:defRPr>
            </a:lvl5pPr>
            <a:lvl6pPr marR="0" lvl="5" algn="l" rtl="0">
              <a:spcBef>
                <a:spcPts val="0"/>
              </a:spcBef>
              <a:spcAft>
                <a:spcPts val="0"/>
              </a:spcAft>
              <a:buSzPts val="1400"/>
              <a:buNone/>
              <a:defRPr sz="2000" b="1" i="0" u="none" strike="noStrike" cap="none">
                <a:solidFill>
                  <a:schemeClr val="lt1"/>
                </a:solidFill>
                <a:latin typeface="Arial"/>
                <a:ea typeface="Arial"/>
                <a:cs typeface="Arial"/>
                <a:sym typeface="Arial"/>
              </a:defRPr>
            </a:lvl6pPr>
            <a:lvl7pPr marR="0" lvl="6" algn="l" rtl="0">
              <a:spcBef>
                <a:spcPts val="0"/>
              </a:spcBef>
              <a:spcAft>
                <a:spcPts val="0"/>
              </a:spcAft>
              <a:buSzPts val="1400"/>
              <a:buNone/>
              <a:defRPr sz="2000" b="1" i="0" u="none" strike="noStrike" cap="none">
                <a:solidFill>
                  <a:schemeClr val="lt1"/>
                </a:solidFill>
                <a:latin typeface="Arial"/>
                <a:ea typeface="Arial"/>
                <a:cs typeface="Arial"/>
                <a:sym typeface="Arial"/>
              </a:defRPr>
            </a:lvl7pPr>
            <a:lvl8pPr marR="0" lvl="7" algn="l" rtl="0">
              <a:spcBef>
                <a:spcPts val="0"/>
              </a:spcBef>
              <a:spcAft>
                <a:spcPts val="0"/>
              </a:spcAft>
              <a:buSzPts val="1400"/>
              <a:buNone/>
              <a:defRPr sz="2000" b="1" i="0" u="none" strike="noStrike" cap="none">
                <a:solidFill>
                  <a:schemeClr val="lt1"/>
                </a:solidFill>
                <a:latin typeface="Arial"/>
                <a:ea typeface="Arial"/>
                <a:cs typeface="Arial"/>
                <a:sym typeface="Arial"/>
              </a:defRPr>
            </a:lvl8pPr>
            <a:lvl9pPr marR="0" lvl="8" algn="l" rtl="0">
              <a:spcBef>
                <a:spcPts val="0"/>
              </a:spcBef>
              <a:spcAft>
                <a:spcPts val="0"/>
              </a:spcAft>
              <a:buSzPts val="1400"/>
              <a:buNone/>
              <a:defRPr sz="2000" b="1" i="0" u="none" strike="noStrike" cap="none">
                <a:solidFill>
                  <a:schemeClr val="lt1"/>
                </a:solidFill>
                <a:latin typeface="Arial"/>
                <a:ea typeface="Arial"/>
                <a:cs typeface="Arial"/>
                <a:sym typeface="Arial"/>
              </a:defRPr>
            </a:lvl9pPr>
          </a:lstStyle>
          <a:p>
            <a:endParaRPr/>
          </a:p>
        </p:txBody>
      </p:sp>
      <p:sp>
        <p:nvSpPr>
          <p:cNvPr id="18" name="Shape 18"/>
          <p:cNvSpPr txBox="1">
            <a:spLocks noGrp="1"/>
          </p:cNvSpPr>
          <p:nvPr>
            <p:ph type="body" idx="1"/>
          </p:nvPr>
        </p:nvSpPr>
        <p:spPr>
          <a:xfrm>
            <a:off x="76200" y="990600"/>
            <a:ext cx="8991600" cy="5334000"/>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spcBef>
                <a:spcPts val="480"/>
              </a:spcBef>
              <a:spcAft>
                <a:spcPts val="0"/>
              </a:spcAft>
              <a:buClr>
                <a:srgbClr val="002060"/>
              </a:buClr>
              <a:buSzPts val="2400"/>
              <a:buFont typeface="Arial"/>
              <a:buChar char="–"/>
              <a:defRPr sz="2400" b="0" i="0" u="none" strike="noStrike" cap="none">
                <a:solidFill>
                  <a:srgbClr val="002060"/>
                </a:solidFill>
                <a:latin typeface="Arial"/>
                <a:ea typeface="Arial"/>
                <a:cs typeface="Arial"/>
                <a:sym typeface="Arial"/>
              </a:defRPr>
            </a:lvl2pPr>
            <a:lvl3pPr marL="1371600" marR="0" lvl="2" indent="-368300" algn="l" rtl="0">
              <a:spcBef>
                <a:spcPts val="440"/>
              </a:spcBef>
              <a:spcAft>
                <a:spcPts val="0"/>
              </a:spcAft>
              <a:buClr>
                <a:srgbClr val="00B050"/>
              </a:buClr>
              <a:buSzPts val="2200"/>
              <a:buFont typeface="Arial"/>
              <a:buChar char="•"/>
              <a:defRPr sz="2200" b="0" i="0" u="none" strike="noStrike" cap="none">
                <a:solidFill>
                  <a:srgbClr val="00B050"/>
                </a:solidFill>
                <a:latin typeface="Arial"/>
                <a:ea typeface="Arial"/>
                <a:cs typeface="Arial"/>
                <a:sym typeface="Arial"/>
              </a:defRPr>
            </a:lvl3pPr>
            <a:lvl4pPr marL="1828800" marR="0" lvl="3" indent="-355600" algn="l" rtl="0">
              <a:spcBef>
                <a:spcPts val="400"/>
              </a:spcBef>
              <a:spcAft>
                <a:spcPts val="0"/>
              </a:spcAft>
              <a:buClr>
                <a:srgbClr val="FFC000"/>
              </a:buClr>
              <a:buSzPts val="2000"/>
              <a:buFont typeface="Arial"/>
              <a:buChar char="–"/>
              <a:defRPr sz="2000" b="0" i="0" u="none" strike="noStrike" cap="none">
                <a:solidFill>
                  <a:srgbClr val="FFC000"/>
                </a:solidFill>
                <a:latin typeface="Arial"/>
                <a:ea typeface="Arial"/>
                <a:cs typeface="Arial"/>
                <a:sym typeface="Arial"/>
              </a:defRPr>
            </a:lvl4pPr>
            <a:lvl5pPr marL="2286000" marR="0" lvl="4" indent="-355600" algn="l" rtl="0">
              <a:spcBef>
                <a:spcPts val="400"/>
              </a:spcBef>
              <a:spcAft>
                <a:spcPts val="0"/>
              </a:spcAft>
              <a:buClr>
                <a:srgbClr val="C00000"/>
              </a:buClr>
              <a:buSzPts val="2000"/>
              <a:buFont typeface="Arial"/>
              <a:buChar char="»"/>
              <a:defRPr sz="2000" b="0" i="0" u="none" strike="noStrike" cap="none">
                <a:solidFill>
                  <a:srgbClr val="C00000"/>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9" name="Shape 19"/>
          <p:cNvSpPr txBox="1"/>
          <p:nvPr/>
        </p:nvSpPr>
        <p:spPr>
          <a:xfrm>
            <a:off x="104316" y="6465956"/>
            <a:ext cx="4237057"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200" b="0" i="1" u="none" strike="noStrike" cap="none">
                <a:solidFill>
                  <a:schemeClr val="lt2"/>
                </a:solidFill>
                <a:latin typeface="Arial"/>
                <a:ea typeface="Arial"/>
                <a:cs typeface="Arial"/>
                <a:sym typeface="Arial"/>
              </a:rPr>
              <a:t>SWEN90016 Software Processes and Project Management</a:t>
            </a:r>
            <a:endParaRPr sz="1200" b="0" i="1" u="none" strike="noStrike" cap="none">
              <a:solidFill>
                <a:schemeClr val="lt2"/>
              </a:solidFill>
              <a:latin typeface="Arial"/>
              <a:ea typeface="Arial"/>
              <a:cs typeface="Arial"/>
              <a:sym typeface="Arial"/>
            </a:endParaRPr>
          </a:p>
        </p:txBody>
      </p:sp>
      <p:sp>
        <p:nvSpPr>
          <p:cNvPr id="20" name="Shape 20"/>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spcAft>
                <a:spcPts val="0"/>
              </a:spcAft>
              <a:buNone/>
              <a:defRPr sz="1200" b="0" i="0" u="none" strike="noStrike" cap="none">
                <a:solidFill>
                  <a:srgbClr val="888888"/>
                </a:solidFill>
                <a:latin typeface="Arial"/>
                <a:ea typeface="Arial"/>
                <a:cs typeface="Arial"/>
                <a:sym typeface="Arial"/>
              </a:defRPr>
            </a:lvl1pPr>
            <a:lvl2pPr marL="0" marR="0" lvl="1" indent="0" algn="ctr" rtl="0">
              <a:spcBef>
                <a:spcPts val="0"/>
              </a:spcBef>
              <a:spcAft>
                <a:spcPts val="0"/>
              </a:spcAft>
              <a:buNone/>
              <a:defRPr sz="1200" b="0" i="0" u="none" strike="noStrike" cap="none">
                <a:solidFill>
                  <a:srgbClr val="888888"/>
                </a:solidFill>
                <a:latin typeface="Arial"/>
                <a:ea typeface="Arial"/>
                <a:cs typeface="Arial"/>
                <a:sym typeface="Arial"/>
              </a:defRPr>
            </a:lvl2pPr>
            <a:lvl3pPr marL="0" marR="0" lvl="2" indent="0" algn="ctr" rtl="0">
              <a:spcBef>
                <a:spcPts val="0"/>
              </a:spcBef>
              <a:spcAft>
                <a:spcPts val="0"/>
              </a:spcAft>
              <a:buNone/>
              <a:defRPr sz="1200" b="0" i="0" u="none" strike="noStrike" cap="none">
                <a:solidFill>
                  <a:srgbClr val="888888"/>
                </a:solidFill>
                <a:latin typeface="Arial"/>
                <a:ea typeface="Arial"/>
                <a:cs typeface="Arial"/>
                <a:sym typeface="Arial"/>
              </a:defRPr>
            </a:lvl3pPr>
            <a:lvl4pPr marL="0" marR="0" lvl="3" indent="0" algn="ctr" rtl="0">
              <a:spcBef>
                <a:spcPts val="0"/>
              </a:spcBef>
              <a:spcAft>
                <a:spcPts val="0"/>
              </a:spcAft>
              <a:buNone/>
              <a:defRPr sz="1200" b="0" i="0" u="none" strike="noStrike" cap="none">
                <a:solidFill>
                  <a:srgbClr val="888888"/>
                </a:solidFill>
                <a:latin typeface="Arial"/>
                <a:ea typeface="Arial"/>
                <a:cs typeface="Arial"/>
                <a:sym typeface="Arial"/>
              </a:defRPr>
            </a:lvl4pPr>
            <a:lvl5pPr marL="0" marR="0" lvl="4" indent="0" algn="ctr" rtl="0">
              <a:spcBef>
                <a:spcPts val="0"/>
              </a:spcBef>
              <a:spcAft>
                <a:spcPts val="0"/>
              </a:spcAft>
              <a:buNone/>
              <a:defRPr sz="1200" b="0" i="0" u="none" strike="noStrike" cap="none">
                <a:solidFill>
                  <a:srgbClr val="888888"/>
                </a:solidFill>
                <a:latin typeface="Arial"/>
                <a:ea typeface="Arial"/>
                <a:cs typeface="Arial"/>
                <a:sym typeface="Arial"/>
              </a:defRPr>
            </a:lvl5pPr>
            <a:lvl6pPr marL="0" marR="0" lvl="5" indent="0" algn="ctr" rtl="0">
              <a:spcBef>
                <a:spcPts val="0"/>
              </a:spcBef>
              <a:spcAft>
                <a:spcPts val="0"/>
              </a:spcAft>
              <a:buNone/>
              <a:defRPr sz="1200" b="0" i="0" u="none" strike="noStrike" cap="none">
                <a:solidFill>
                  <a:srgbClr val="888888"/>
                </a:solidFill>
                <a:latin typeface="Arial"/>
                <a:ea typeface="Arial"/>
                <a:cs typeface="Arial"/>
                <a:sym typeface="Arial"/>
              </a:defRPr>
            </a:lvl6pPr>
            <a:lvl7pPr marL="0" marR="0" lvl="6" indent="0" algn="ctr" rtl="0">
              <a:spcBef>
                <a:spcPts val="0"/>
              </a:spcBef>
              <a:spcAft>
                <a:spcPts val="0"/>
              </a:spcAft>
              <a:buNone/>
              <a:defRPr sz="1200" b="0" i="0" u="none" strike="noStrike" cap="none">
                <a:solidFill>
                  <a:srgbClr val="888888"/>
                </a:solidFill>
                <a:latin typeface="Arial"/>
                <a:ea typeface="Arial"/>
                <a:cs typeface="Arial"/>
                <a:sym typeface="Arial"/>
              </a:defRPr>
            </a:lvl7pPr>
            <a:lvl8pPr marL="0" marR="0" lvl="7" indent="0" algn="ctr" rtl="0">
              <a:spcBef>
                <a:spcPts val="0"/>
              </a:spcBef>
              <a:spcAft>
                <a:spcPts val="0"/>
              </a:spcAft>
              <a:buNone/>
              <a:defRPr sz="1200" b="0" i="0" u="none" strike="noStrike" cap="none">
                <a:solidFill>
                  <a:srgbClr val="888888"/>
                </a:solidFill>
                <a:latin typeface="Arial"/>
                <a:ea typeface="Arial"/>
                <a:cs typeface="Arial"/>
                <a:sym typeface="Arial"/>
              </a:defRPr>
            </a:lvl8pPr>
            <a:lvl9pPr marL="0" marR="0" lvl="8" indent="0" algn="ctr" rtl="0">
              <a:spcBef>
                <a:spcPts val="0"/>
              </a:spcBef>
              <a:spcAft>
                <a:spcPts val="0"/>
              </a:spcAft>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r>
              <a:rPr lang="en-AU"/>
              <a:t>-</a:t>
            </a:r>
            <a:fld id="{00000000-1234-1234-1234-123412341234}" type="slidenum">
              <a:rPr lang="en-AU"/>
              <a:t>‹#›</a:t>
            </a:fld>
            <a:r>
              <a:rPr lang="en-AU"/>
              <a:t>-</a:t>
            </a:r>
            <a:endParaRPr sz="1400">
              <a:solidFill>
                <a:srgbClr val="000000"/>
              </a:solidFill>
            </a:endParaRPr>
          </a:p>
        </p:txBody>
      </p:sp>
      <p:sp>
        <p:nvSpPr>
          <p:cNvPr id="21" name="Shape 21"/>
          <p:cNvSpPr txBox="1"/>
          <p:nvPr/>
        </p:nvSpPr>
        <p:spPr>
          <a:xfrm>
            <a:off x="7149947" y="6485690"/>
            <a:ext cx="1886549" cy="246221"/>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AU" sz="1000" b="0" i="0" u="none" strike="noStrike" cap="none">
                <a:solidFill>
                  <a:srgbClr val="0070C0"/>
                </a:solidFill>
                <a:latin typeface="Arial"/>
                <a:ea typeface="Arial"/>
                <a:cs typeface="Arial"/>
                <a:sym typeface="Arial"/>
              </a:rPr>
              <a:t>IT ALL STARTS HERE</a:t>
            </a: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5"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www.scruminc.com/story-points-why-are-they-better-than/"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www.mountaingoatsoftware.com/agile/scrum/scrum-tools/sprint-backlo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www.qsm.com/resources/function-point-languages-table"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csse.usc.edu/tools/cocomoii.php"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hyperlink" Target="http://www.scruminc.com/story-points-why-are-they-better-than/" TargetMode="External"/><Relationship Id="rId2" Type="http://schemas.openxmlformats.org/officeDocument/2006/relationships/hyperlink" Target="http://www.mountaingoatsoftware.com/agile/scrum/scrum-tools/sprint-backlog"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tif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2438400" y="444501"/>
            <a:ext cx="6214712" cy="323235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3600" b="0" i="0" u="none" strike="noStrike" cap="none">
                <a:solidFill>
                  <a:schemeClr val="lt1"/>
                </a:solidFill>
                <a:latin typeface="Arial"/>
                <a:ea typeface="Arial"/>
                <a:cs typeface="Arial"/>
                <a:sym typeface="Arial"/>
              </a:rPr>
              <a:t>SWEN90016</a:t>
            </a:r>
            <a:br>
              <a:rPr lang="en-AU" sz="3600" b="0" i="0" u="none" strike="noStrike" cap="none">
                <a:solidFill>
                  <a:schemeClr val="lt1"/>
                </a:solidFill>
                <a:latin typeface="Arial"/>
                <a:ea typeface="Arial"/>
                <a:cs typeface="Arial"/>
                <a:sym typeface="Arial"/>
              </a:rPr>
            </a:br>
            <a:br>
              <a:rPr lang="en-AU" sz="3600" b="0" i="0" u="none" strike="noStrike" cap="none">
                <a:solidFill>
                  <a:schemeClr val="lt1"/>
                </a:solidFill>
                <a:latin typeface="Arial"/>
                <a:ea typeface="Arial"/>
                <a:cs typeface="Arial"/>
                <a:sym typeface="Arial"/>
              </a:rPr>
            </a:br>
            <a:r>
              <a:rPr lang="en-AU" sz="3600" b="0" i="0" u="none" strike="noStrike" cap="none">
                <a:solidFill>
                  <a:schemeClr val="lt1"/>
                </a:solidFill>
                <a:latin typeface="Arial"/>
                <a:ea typeface="Arial"/>
                <a:cs typeface="Arial"/>
                <a:sym typeface="Arial"/>
              </a:rPr>
              <a:t>Software Processes &amp; Project Management</a:t>
            </a:r>
            <a:endParaRPr sz="3600" b="0" i="0" u="none" strike="noStrike" cap="none">
              <a:solidFill>
                <a:schemeClr val="lt1"/>
              </a:solidFill>
              <a:latin typeface="Arial"/>
              <a:ea typeface="Arial"/>
              <a:cs typeface="Arial"/>
              <a:sym typeface="Arial"/>
            </a:endParaRPr>
          </a:p>
        </p:txBody>
      </p:sp>
      <p:sp>
        <p:nvSpPr>
          <p:cNvPr id="60" name="Shape 60"/>
          <p:cNvSpPr txBox="1"/>
          <p:nvPr/>
        </p:nvSpPr>
        <p:spPr>
          <a:xfrm>
            <a:off x="6283841" y="5862436"/>
            <a:ext cx="2282777" cy="845668"/>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Clr>
                <a:schemeClr val="lt1"/>
              </a:buClr>
              <a:buSzPts val="1800"/>
              <a:buFont typeface="Arial"/>
              <a:buNone/>
            </a:pPr>
            <a:r>
              <a:rPr lang="en-AU" sz="1800" b="0" i="0" u="none" strike="noStrike" cap="none" dirty="0">
                <a:solidFill>
                  <a:schemeClr val="lt1"/>
                </a:solidFill>
                <a:latin typeface="Arial"/>
                <a:ea typeface="Arial"/>
                <a:cs typeface="Arial"/>
                <a:sym typeface="Arial"/>
              </a:rPr>
              <a:t>2019 – Semester 1</a:t>
            </a:r>
            <a:endParaRPr dirty="0"/>
          </a:p>
          <a:p>
            <a:pPr marL="0" marR="0" lvl="0" indent="0" algn="r" rtl="0">
              <a:spcBef>
                <a:spcPts val="360"/>
              </a:spcBef>
              <a:spcAft>
                <a:spcPts val="0"/>
              </a:spcAft>
              <a:buClr>
                <a:schemeClr val="lt1"/>
              </a:buClr>
              <a:buSzPts val="1800"/>
              <a:buFont typeface="Arial"/>
              <a:buNone/>
            </a:pPr>
            <a:r>
              <a:rPr lang="en-AU" sz="1800" b="0" i="0" u="none" strike="noStrike" cap="none" dirty="0">
                <a:solidFill>
                  <a:schemeClr val="lt1"/>
                </a:solidFill>
                <a:latin typeface="Arial"/>
                <a:ea typeface="Arial"/>
                <a:cs typeface="Arial"/>
                <a:sym typeface="Arial"/>
              </a:rPr>
              <a:t>Tutorial 6</a:t>
            </a:r>
            <a:endParaRPr dirty="0"/>
          </a:p>
        </p:txBody>
      </p:sp>
      <p:sp>
        <p:nvSpPr>
          <p:cNvPr id="61" name="Shape 61"/>
          <p:cNvSpPr txBox="1"/>
          <p:nvPr/>
        </p:nvSpPr>
        <p:spPr>
          <a:xfrm>
            <a:off x="577380" y="6256421"/>
            <a:ext cx="5101525" cy="43778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lt1"/>
              </a:buClr>
              <a:buSzPts val="1800"/>
              <a:buFont typeface="Arial"/>
              <a:buNone/>
            </a:pPr>
            <a:r>
              <a:rPr lang="en-AU" sz="1800" b="0" i="0" u="none" strike="noStrike" cap="none">
                <a:solidFill>
                  <a:schemeClr val="lt1"/>
                </a:solidFill>
                <a:latin typeface="Arial"/>
                <a:ea typeface="Arial"/>
                <a:cs typeface="Arial"/>
                <a:sym typeface="Arial"/>
              </a:rPr>
              <a:t>Copyright University of Melbourne 2017</a:t>
            </a:r>
            <a:endParaRPr/>
          </a:p>
        </p:txBody>
      </p:sp>
      <p:sp>
        <p:nvSpPr>
          <p:cNvPr id="62" name="Shape 62"/>
          <p:cNvSpPr txBox="1"/>
          <p:nvPr/>
        </p:nvSpPr>
        <p:spPr>
          <a:xfrm>
            <a:off x="2220686" y="3918857"/>
            <a:ext cx="5241472" cy="1420586"/>
          </a:xfrm>
          <a:prstGeom prst="rect">
            <a:avLst/>
          </a:prstGeom>
          <a:noFill/>
          <a:ln>
            <a:noFill/>
          </a:ln>
        </p:spPr>
        <p:txBody>
          <a:bodyPr spcFirstLastPara="1" wrap="square" lIns="91425" tIns="91425" rIns="91425" bIns="91425" anchor="t" anchorCtr="0">
            <a:noAutofit/>
          </a:bodyPr>
          <a:lstStyle/>
          <a:p>
            <a:pPr marL="0" marR="0" lvl="0" indent="0" algn="ctr" rtl="0">
              <a:spcBef>
                <a:spcPts val="0"/>
              </a:spcBef>
              <a:spcAft>
                <a:spcPts val="0"/>
              </a:spcAft>
              <a:buClr>
                <a:srgbClr val="00B050"/>
              </a:buClr>
              <a:buSzPts val="2800"/>
              <a:buFont typeface="Arial"/>
              <a:buNone/>
            </a:pPr>
            <a:r>
              <a:rPr lang="en-AU" sz="2800" b="0" i="0" u="none" strike="noStrike" cap="none">
                <a:solidFill>
                  <a:srgbClr val="00B050"/>
                </a:solidFill>
                <a:latin typeface="Arial"/>
                <a:ea typeface="Arial"/>
                <a:cs typeface="Arial"/>
                <a:sym typeface="Arial"/>
              </a:rPr>
              <a:t>Cost Estimation</a:t>
            </a:r>
            <a:endParaRPr/>
          </a:p>
        </p:txBody>
      </p:sp>
      <p:sp>
        <p:nvSpPr>
          <p:cNvPr id="63" name="Shape 63"/>
          <p:cNvSpPr/>
          <p:nvPr/>
        </p:nvSpPr>
        <p:spPr>
          <a:xfrm>
            <a:off x="2050482" y="3659354"/>
            <a:ext cx="169334" cy="1171992"/>
          </a:xfrm>
          <a:prstGeom prst="halfFrame">
            <a:avLst>
              <a:gd name="adj1" fmla="val 33333"/>
              <a:gd name="adj2" fmla="val 33333"/>
            </a:avLst>
          </a:prstGeom>
          <a:solidFill>
            <a:srgbClr val="00B050"/>
          </a:solidFill>
          <a:ln w="9525" cap="flat" cmpd="sng">
            <a:solidFill>
              <a:srgbClr val="88A3A5">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64" name="Shape 64"/>
          <p:cNvSpPr/>
          <p:nvPr/>
        </p:nvSpPr>
        <p:spPr>
          <a:xfrm rot="10800000">
            <a:off x="7445314" y="4298870"/>
            <a:ext cx="169334" cy="1171992"/>
          </a:xfrm>
          <a:prstGeom prst="halfFrame">
            <a:avLst>
              <a:gd name="adj1" fmla="val 33333"/>
              <a:gd name="adj2" fmla="val 33333"/>
            </a:avLst>
          </a:prstGeom>
          <a:solidFill>
            <a:srgbClr val="00B050"/>
          </a:solidFill>
          <a:ln w="9525" cap="flat" cmpd="sng">
            <a:solidFill>
              <a:srgbClr val="88A3A5">
                <a:alpha val="0"/>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10</a:t>
            </a:fld>
            <a:r>
              <a:rPr lang="en-AU" sz="1200">
                <a:solidFill>
                  <a:srgbClr val="888888"/>
                </a:solidFill>
                <a:latin typeface="Arial"/>
                <a:ea typeface="Arial"/>
                <a:cs typeface="Arial"/>
                <a:sym typeface="Arial"/>
              </a:rPr>
              <a:t>-</a:t>
            </a:r>
            <a:endParaRPr/>
          </a:p>
        </p:txBody>
      </p:sp>
      <p:sp>
        <p:nvSpPr>
          <p:cNvPr id="173" name="Shape 173"/>
          <p:cNvSpPr txBox="1"/>
          <p:nvPr/>
        </p:nvSpPr>
        <p:spPr>
          <a:xfrm>
            <a:off x="2538413" y="110836"/>
            <a:ext cx="5705475"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dirty="0">
                <a:solidFill>
                  <a:schemeClr val="lt1"/>
                </a:solidFill>
                <a:latin typeface="Arial"/>
                <a:ea typeface="Arial"/>
                <a:cs typeface="Arial"/>
                <a:sym typeface="Arial"/>
              </a:rPr>
              <a:t>Scrum Release Planning</a:t>
            </a:r>
            <a:endParaRPr dirty="0"/>
          </a:p>
        </p:txBody>
      </p:sp>
      <p:sp>
        <p:nvSpPr>
          <p:cNvPr id="174" name="Shape 174"/>
          <p:cNvSpPr txBox="1"/>
          <p:nvPr/>
        </p:nvSpPr>
        <p:spPr>
          <a:xfrm>
            <a:off x="1469888" y="2020890"/>
            <a:ext cx="7047914" cy="1542012"/>
          </a:xfrm>
          <a:prstGeom prst="rect">
            <a:avLst/>
          </a:prstGeom>
          <a:noFill/>
          <a:ln>
            <a:noFill/>
          </a:ln>
        </p:spPr>
        <p:txBody>
          <a:bodyPr spcFirstLastPara="1" wrap="square" lIns="91425" tIns="45700" rIns="91425" bIns="45700" anchor="t" anchorCtr="0">
            <a:noAutofit/>
          </a:bodyPr>
          <a:lstStyle/>
          <a:p>
            <a:pPr marL="342900" indent="-342900">
              <a:lnSpc>
                <a:spcPct val="150000"/>
              </a:lnSpc>
              <a:buFont typeface="Arial" panose="020B0604020202020204" pitchFamily="34" charset="0"/>
              <a:buChar char="•"/>
            </a:pPr>
            <a:r>
              <a:rPr lang="en-US" sz="2000" dirty="0">
                <a:solidFill>
                  <a:srgbClr val="002060"/>
                </a:solidFill>
              </a:rPr>
              <a:t>Business Roadmap identifies candidate project</a:t>
            </a:r>
            <a:endParaRPr lang="en-AU" sz="2000" dirty="0">
              <a:solidFill>
                <a:srgbClr val="002060"/>
              </a:solidFill>
            </a:endParaRPr>
          </a:p>
          <a:p>
            <a:pPr marL="342900" indent="-342900">
              <a:lnSpc>
                <a:spcPct val="150000"/>
              </a:lnSpc>
              <a:buFont typeface="Arial" panose="020B0604020202020204" pitchFamily="34" charset="0"/>
              <a:buChar char="•"/>
            </a:pPr>
            <a:r>
              <a:rPr lang="en-US" sz="2000" dirty="0">
                <a:solidFill>
                  <a:srgbClr val="002060"/>
                </a:solidFill>
              </a:rPr>
              <a:t>Product vision established with external stakeholders</a:t>
            </a:r>
          </a:p>
          <a:p>
            <a:pPr marL="1300163" lvl="8" indent="-328613">
              <a:lnSpc>
                <a:spcPct val="150000"/>
              </a:lnSpc>
              <a:buFont typeface="Arial" panose="020B0604020202020204" pitchFamily="34" charset="0"/>
              <a:buChar char="•"/>
            </a:pPr>
            <a:r>
              <a:rPr lang="en-US" sz="1800" dirty="0">
                <a:solidFill>
                  <a:srgbClr val="002060"/>
                </a:solidFill>
              </a:rPr>
              <a:t>Create Product Backlog</a:t>
            </a:r>
          </a:p>
        </p:txBody>
      </p:sp>
      <p:sp>
        <p:nvSpPr>
          <p:cNvPr id="9" name="Shape 130">
            <a:extLst>
              <a:ext uri="{FF2B5EF4-FFF2-40B4-BE49-F238E27FC236}">
                <a16:creationId xmlns:a16="http://schemas.microsoft.com/office/drawing/2014/main" id="{8ECF4851-21A0-2944-96CD-B4F35AD26602}"/>
              </a:ext>
            </a:extLst>
          </p:cNvPr>
          <p:cNvSpPr txBox="1"/>
          <p:nvPr/>
        </p:nvSpPr>
        <p:spPr>
          <a:xfrm>
            <a:off x="168812" y="1105994"/>
            <a:ext cx="1581160" cy="1053881"/>
          </a:xfrm>
          <a:prstGeom prst="rect">
            <a:avLst/>
          </a:prstGeom>
          <a:noFill/>
          <a:ln>
            <a:noFill/>
          </a:ln>
        </p:spPr>
        <p:txBody>
          <a:bodyPr spcFirstLastPara="1" wrap="square" lIns="91425" tIns="45700" rIns="91425" bIns="45700" anchor="t" anchorCtr="0">
            <a:noAutofit/>
          </a:bodyPr>
          <a:lstStyle/>
          <a:p>
            <a:pPr lvl="0"/>
            <a:r>
              <a:rPr lang="en-AU" sz="2000" dirty="0">
                <a:solidFill>
                  <a:srgbClr val="BFBFBF"/>
                </a:solidFill>
              </a:rPr>
              <a:t>Project: phase Initiation</a:t>
            </a:r>
            <a:endParaRPr dirty="0"/>
          </a:p>
        </p:txBody>
      </p:sp>
      <p:pic>
        <p:nvPicPr>
          <p:cNvPr id="12" name="Picture 11">
            <a:extLst>
              <a:ext uri="{FF2B5EF4-FFF2-40B4-BE49-F238E27FC236}">
                <a16:creationId xmlns:a16="http://schemas.microsoft.com/office/drawing/2014/main" id="{173B154E-4B80-754A-BEA4-612D28DA3E1F}"/>
              </a:ext>
            </a:extLst>
          </p:cNvPr>
          <p:cNvPicPr/>
          <p:nvPr/>
        </p:nvPicPr>
        <p:blipFill rotWithShape="1">
          <a:blip r:embed="rId3"/>
          <a:srcRect l="25024" r="37160"/>
          <a:stretch/>
        </p:blipFill>
        <p:spPr>
          <a:xfrm>
            <a:off x="6117772" y="2967220"/>
            <a:ext cx="2068285" cy="3302952"/>
          </a:xfrm>
          <a:prstGeom prst="rect">
            <a:avLst/>
          </a:prstGeom>
        </p:spPr>
      </p:pic>
      <p:sp>
        <p:nvSpPr>
          <p:cNvPr id="7" name="Shape 130">
            <a:extLst>
              <a:ext uri="{FF2B5EF4-FFF2-40B4-BE49-F238E27FC236}">
                <a16:creationId xmlns:a16="http://schemas.microsoft.com/office/drawing/2014/main" id="{59A83E3D-03D6-194B-A050-B230F7D323E0}"/>
              </a:ext>
            </a:extLst>
          </p:cNvPr>
          <p:cNvSpPr txBox="1"/>
          <p:nvPr/>
        </p:nvSpPr>
        <p:spPr>
          <a:xfrm>
            <a:off x="5022166" y="1007522"/>
            <a:ext cx="3854548" cy="3851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00B0F0"/>
                </a:solidFill>
                <a:sym typeface="Arial"/>
              </a:rPr>
              <a:t>Fixed Date and Time constraints</a:t>
            </a:r>
            <a:endParaRPr dirty="0">
              <a:solidFill>
                <a:srgbClr val="00B0F0"/>
              </a:solidFill>
            </a:endParaRPr>
          </a:p>
        </p:txBody>
      </p:sp>
    </p:spTree>
    <p:extLst>
      <p:ext uri="{BB962C8B-B14F-4D97-AF65-F5344CB8AC3E}">
        <p14:creationId xmlns:p14="http://schemas.microsoft.com/office/powerpoint/2010/main" val="30962140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pic>
        <p:nvPicPr>
          <p:cNvPr id="12" name="Picture 11">
            <a:extLst>
              <a:ext uri="{FF2B5EF4-FFF2-40B4-BE49-F238E27FC236}">
                <a16:creationId xmlns:a16="http://schemas.microsoft.com/office/drawing/2014/main" id="{173B154E-4B80-754A-BEA4-612D28DA3E1F}"/>
              </a:ext>
            </a:extLst>
          </p:cNvPr>
          <p:cNvPicPr/>
          <p:nvPr/>
        </p:nvPicPr>
        <p:blipFill>
          <a:blip r:embed="rId3"/>
          <a:stretch>
            <a:fillRect/>
          </a:stretch>
        </p:blipFill>
        <p:spPr>
          <a:xfrm>
            <a:off x="960946" y="3729220"/>
            <a:ext cx="2836163" cy="2349063"/>
          </a:xfrm>
          <a:prstGeom prst="rect">
            <a:avLst/>
          </a:prstGeom>
        </p:spPr>
      </p:pic>
      <p:sp>
        <p:nvSpPr>
          <p:cNvPr id="172" name="Shape 17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11</a:t>
            </a:fld>
            <a:r>
              <a:rPr lang="en-AU" sz="1200">
                <a:solidFill>
                  <a:srgbClr val="888888"/>
                </a:solidFill>
                <a:latin typeface="Arial"/>
                <a:ea typeface="Arial"/>
                <a:cs typeface="Arial"/>
                <a:sym typeface="Arial"/>
              </a:rPr>
              <a:t>-</a:t>
            </a:r>
            <a:endParaRPr/>
          </a:p>
        </p:txBody>
      </p:sp>
      <p:sp>
        <p:nvSpPr>
          <p:cNvPr id="173" name="Shape 173"/>
          <p:cNvSpPr txBox="1"/>
          <p:nvPr/>
        </p:nvSpPr>
        <p:spPr>
          <a:xfrm>
            <a:off x="2538413" y="110836"/>
            <a:ext cx="5705475"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dirty="0">
                <a:solidFill>
                  <a:schemeClr val="lt1"/>
                </a:solidFill>
                <a:latin typeface="Arial"/>
                <a:ea typeface="Arial"/>
                <a:cs typeface="Arial"/>
                <a:sym typeface="Arial"/>
              </a:rPr>
              <a:t>Scrum Release Planning</a:t>
            </a:r>
            <a:endParaRPr dirty="0"/>
          </a:p>
        </p:txBody>
      </p:sp>
      <p:sp>
        <p:nvSpPr>
          <p:cNvPr id="8" name="Shape 174">
            <a:extLst>
              <a:ext uri="{FF2B5EF4-FFF2-40B4-BE49-F238E27FC236}">
                <a16:creationId xmlns:a16="http://schemas.microsoft.com/office/drawing/2014/main" id="{CDC99751-8928-9D48-9596-482EAE893939}"/>
              </a:ext>
            </a:extLst>
          </p:cNvPr>
          <p:cNvSpPr txBox="1"/>
          <p:nvPr/>
        </p:nvSpPr>
        <p:spPr>
          <a:xfrm>
            <a:off x="1713914" y="947590"/>
            <a:ext cx="7430086" cy="1864517"/>
          </a:xfrm>
          <a:prstGeom prst="rect">
            <a:avLst/>
          </a:prstGeom>
          <a:noFill/>
          <a:ln>
            <a:noFill/>
          </a:ln>
        </p:spPr>
        <p:txBody>
          <a:bodyPr spcFirstLastPara="1" wrap="square" lIns="91425" tIns="45700" rIns="91425" bIns="45700" anchor="t" anchorCtr="0">
            <a:noAutofit/>
          </a:bodyPr>
          <a:lstStyle/>
          <a:p>
            <a:pPr marL="342900" indent="-342900">
              <a:lnSpc>
                <a:spcPct val="150000"/>
              </a:lnSpc>
              <a:buFont typeface="Arial" panose="020B0604020202020204" pitchFamily="34" charset="0"/>
              <a:buChar char="•"/>
            </a:pPr>
            <a:r>
              <a:rPr lang="en-US" sz="2000" dirty="0">
                <a:solidFill>
                  <a:srgbClr val="002060"/>
                </a:solidFill>
              </a:rPr>
              <a:t>The groomed Product Backlog is estimated in Story Points</a:t>
            </a:r>
          </a:p>
          <a:p>
            <a:pPr marL="1425575" lvl="1" indent="-328613">
              <a:lnSpc>
                <a:spcPct val="150000"/>
              </a:lnSpc>
              <a:buFont typeface="Arial" panose="020B0604020202020204" pitchFamily="34" charset="0"/>
              <a:buChar char="•"/>
            </a:pPr>
            <a:r>
              <a:rPr lang="en-AU" sz="1800" dirty="0">
                <a:solidFill>
                  <a:srgbClr val="002060"/>
                </a:solidFill>
              </a:rPr>
              <a:t>Cheap &amp; quick estimation</a:t>
            </a:r>
          </a:p>
          <a:p>
            <a:pPr marL="1425575" lvl="1" indent="-328613">
              <a:lnSpc>
                <a:spcPct val="150000"/>
              </a:lnSpc>
              <a:buFont typeface="Arial" panose="020B0604020202020204" pitchFamily="34" charset="0"/>
              <a:buChar char="•"/>
            </a:pPr>
            <a:r>
              <a:rPr lang="en-AU" sz="1800" dirty="0"/>
              <a:t>Low quality indicators of {easy, medium hard}</a:t>
            </a:r>
            <a:endParaRPr lang="en-AU" sz="1800" dirty="0">
              <a:solidFill>
                <a:srgbClr val="002060"/>
              </a:solidFill>
            </a:endParaRPr>
          </a:p>
          <a:p>
            <a:pPr marL="1425575" lvl="1" indent="-328613">
              <a:lnSpc>
                <a:spcPct val="150000"/>
              </a:lnSpc>
              <a:buFont typeface="Arial" panose="020B0604020202020204" pitchFamily="34" charset="0"/>
              <a:buChar char="•"/>
            </a:pPr>
            <a:r>
              <a:rPr lang="en-AU" sz="1800" dirty="0"/>
              <a:t>Let estimates have larger values, like 21 or 100 are valid </a:t>
            </a:r>
          </a:p>
          <a:p>
            <a:pPr marL="1425575" lvl="1" indent="-328613">
              <a:lnSpc>
                <a:spcPct val="150000"/>
              </a:lnSpc>
              <a:buFont typeface="Arial" panose="020B0604020202020204" pitchFamily="34" charset="0"/>
              <a:buChar char="•"/>
            </a:pPr>
            <a:endParaRPr lang="en-AU" sz="1800" dirty="0">
              <a:solidFill>
                <a:srgbClr val="002060"/>
              </a:solidFill>
            </a:endParaRPr>
          </a:p>
          <a:p>
            <a:pPr marL="342900" indent="-342900">
              <a:lnSpc>
                <a:spcPct val="150000"/>
              </a:lnSpc>
              <a:buFont typeface="Arial" panose="020B0604020202020204" pitchFamily="34" charset="0"/>
              <a:buChar char="•"/>
            </a:pPr>
            <a:r>
              <a:rPr lang="en-US" sz="2000" dirty="0">
                <a:solidFill>
                  <a:srgbClr val="002060"/>
                </a:solidFill>
              </a:rPr>
              <a:t>Find the dev team’s Story-Point </a:t>
            </a:r>
            <a:r>
              <a:rPr lang="en-US" sz="2000" b="1" dirty="0">
                <a:solidFill>
                  <a:srgbClr val="00B050"/>
                </a:solidFill>
              </a:rPr>
              <a:t>Velocity</a:t>
            </a:r>
            <a:r>
              <a:rPr lang="en-US" sz="2000" dirty="0">
                <a:solidFill>
                  <a:srgbClr val="002060"/>
                </a:solidFill>
              </a:rPr>
              <a:t> measure</a:t>
            </a:r>
          </a:p>
          <a:p>
            <a:pPr marL="1435100" indent="-331788">
              <a:lnSpc>
                <a:spcPct val="150000"/>
              </a:lnSpc>
              <a:buFont typeface="Arial" panose="020B0604020202020204" pitchFamily="34" charset="0"/>
              <a:buChar char="•"/>
            </a:pPr>
            <a:r>
              <a:rPr lang="en-US" sz="2000" dirty="0">
                <a:solidFill>
                  <a:srgbClr val="002060"/>
                </a:solidFill>
              </a:rPr>
              <a:t> It </a:t>
            </a:r>
            <a:r>
              <a:rPr lang="en-US" sz="1800" dirty="0">
                <a:solidFill>
                  <a:srgbClr val="002060"/>
                </a:solidFill>
              </a:rPr>
              <a:t>determines the </a:t>
            </a:r>
            <a:r>
              <a:rPr lang="en-US" sz="1800" b="1" dirty="0">
                <a:solidFill>
                  <a:srgbClr val="00B050"/>
                </a:solidFill>
              </a:rPr>
              <a:t>release</a:t>
            </a:r>
            <a:r>
              <a:rPr lang="en-US" sz="1800" dirty="0">
                <a:solidFill>
                  <a:srgbClr val="002060"/>
                </a:solidFill>
              </a:rPr>
              <a:t> schedule</a:t>
            </a:r>
            <a:endParaRPr lang="en-AU" sz="1800" dirty="0">
              <a:solidFill>
                <a:srgbClr val="002060"/>
              </a:solidFill>
            </a:endParaRPr>
          </a:p>
        </p:txBody>
      </p:sp>
      <p:sp>
        <p:nvSpPr>
          <p:cNvPr id="10" name="Shape 130">
            <a:extLst>
              <a:ext uri="{FF2B5EF4-FFF2-40B4-BE49-F238E27FC236}">
                <a16:creationId xmlns:a16="http://schemas.microsoft.com/office/drawing/2014/main" id="{7BC7FF99-AA56-524D-8DFD-DE5AE0A7B571}"/>
              </a:ext>
            </a:extLst>
          </p:cNvPr>
          <p:cNvSpPr txBox="1"/>
          <p:nvPr/>
        </p:nvSpPr>
        <p:spPr>
          <a:xfrm>
            <a:off x="248817" y="1182534"/>
            <a:ext cx="1197856" cy="1728617"/>
          </a:xfrm>
          <a:prstGeom prst="rect">
            <a:avLst/>
          </a:prstGeom>
          <a:noFill/>
          <a:ln>
            <a:noFill/>
          </a:ln>
        </p:spPr>
        <p:txBody>
          <a:bodyPr spcFirstLastPara="1" wrap="square" lIns="91425" tIns="45700" rIns="91425" bIns="45700" anchor="t" anchorCtr="0">
            <a:noAutofit/>
          </a:bodyPr>
          <a:lstStyle/>
          <a:p>
            <a:pPr lvl="0"/>
            <a:r>
              <a:rPr lang="en-AU" sz="2000" dirty="0">
                <a:solidFill>
                  <a:srgbClr val="BFBFBF"/>
                </a:solidFill>
              </a:rPr>
              <a:t>Project phase:</a:t>
            </a:r>
          </a:p>
          <a:p>
            <a:pPr marL="0" marR="0" lvl="0" indent="0" algn="l" rtl="0">
              <a:spcBef>
                <a:spcPts val="0"/>
              </a:spcBef>
              <a:spcAft>
                <a:spcPts val="0"/>
              </a:spcAft>
              <a:buNone/>
            </a:pPr>
            <a:r>
              <a:rPr lang="en-AU" sz="2000" b="0" i="0" u="none" strike="noStrike" cap="none" dirty="0">
                <a:solidFill>
                  <a:srgbClr val="00B050"/>
                </a:solidFill>
                <a:latin typeface="Arial"/>
                <a:ea typeface="Arial"/>
                <a:cs typeface="Arial"/>
                <a:sym typeface="Arial"/>
              </a:rPr>
              <a:t>Initial</a:t>
            </a:r>
            <a:r>
              <a:rPr lang="en-AU" sz="2000" b="0" i="0" u="none" strike="noStrike" cap="none" dirty="0">
                <a:solidFill>
                  <a:srgbClr val="BFBFBF"/>
                </a:solidFill>
                <a:latin typeface="Arial"/>
                <a:ea typeface="Arial"/>
                <a:cs typeface="Arial"/>
                <a:sym typeface="Arial"/>
              </a:rPr>
              <a:t> Sprint Planning</a:t>
            </a:r>
            <a:endParaRPr dirty="0"/>
          </a:p>
        </p:txBody>
      </p:sp>
      <p:pic>
        <p:nvPicPr>
          <p:cNvPr id="14" name="Shape 175">
            <a:extLst>
              <a:ext uri="{FF2B5EF4-FFF2-40B4-BE49-F238E27FC236}">
                <a16:creationId xmlns:a16="http://schemas.microsoft.com/office/drawing/2014/main" id="{A347F100-BE06-2640-8DB0-D9DE091C6BAC}"/>
              </a:ext>
            </a:extLst>
          </p:cNvPr>
          <p:cNvPicPr preferRelativeResize="0"/>
          <p:nvPr/>
        </p:nvPicPr>
        <p:blipFill rotWithShape="1">
          <a:blip r:embed="rId4">
            <a:alphaModFix/>
          </a:blip>
          <a:srcRect/>
          <a:stretch/>
        </p:blipFill>
        <p:spPr>
          <a:xfrm>
            <a:off x="5212155" y="4169529"/>
            <a:ext cx="2940865" cy="1749972"/>
          </a:xfrm>
          <a:prstGeom prst="rect">
            <a:avLst/>
          </a:prstGeom>
          <a:noFill/>
          <a:ln>
            <a:noFill/>
          </a:ln>
        </p:spPr>
      </p:pic>
      <p:sp>
        <p:nvSpPr>
          <p:cNvPr id="9" name="Google Shape;409;p27">
            <a:extLst>
              <a:ext uri="{FF2B5EF4-FFF2-40B4-BE49-F238E27FC236}">
                <a16:creationId xmlns:a16="http://schemas.microsoft.com/office/drawing/2014/main" id="{15A6C04A-FFB0-2D45-95F8-4E75AC931E26}"/>
              </a:ext>
            </a:extLst>
          </p:cNvPr>
          <p:cNvSpPr txBox="1"/>
          <p:nvPr/>
        </p:nvSpPr>
        <p:spPr>
          <a:xfrm rot="16200000">
            <a:off x="4074862" y="4804926"/>
            <a:ext cx="2062065" cy="551184"/>
          </a:xfrm>
          <a:prstGeom prst="rect">
            <a:avLst/>
          </a:prstGeom>
          <a:noFill/>
          <a:ln>
            <a:noFill/>
          </a:ln>
        </p:spPr>
        <p:txBody>
          <a:bodyPr spcFirstLastPara="1" wrap="square" lIns="91425" tIns="45700" rIns="91425" bIns="45700" anchor="t" anchorCtr="0">
            <a:noAutofit/>
          </a:bodyPr>
          <a:lstStyle/>
          <a:p>
            <a:pPr marL="17463" marR="0" lvl="1" algn="l" rtl="0">
              <a:spcBef>
                <a:spcPts val="0"/>
              </a:spcBef>
              <a:spcAft>
                <a:spcPts val="0"/>
              </a:spcAft>
              <a:buClr>
                <a:srgbClr val="002060"/>
              </a:buClr>
              <a:buSzPts val="2400"/>
              <a:buFont typeface="Arial"/>
              <a:buNone/>
            </a:pPr>
            <a:r>
              <a:rPr lang="en-AU" sz="1600" b="0" i="0" u="none" strike="noStrike" cap="none" dirty="0">
                <a:solidFill>
                  <a:srgbClr val="002060"/>
                </a:solidFill>
                <a:latin typeface="Arial"/>
                <a:ea typeface="Arial"/>
                <a:cs typeface="Arial"/>
                <a:sym typeface="Arial"/>
              </a:rPr>
              <a:t>Y-axis: </a:t>
            </a:r>
            <a:r>
              <a:rPr lang="en-AU" sz="1600" dirty="0">
                <a:solidFill>
                  <a:srgbClr val="002060"/>
                </a:solidFill>
              </a:rPr>
              <a:t>Story Points</a:t>
            </a:r>
            <a:endParaRPr sz="1600" dirty="0"/>
          </a:p>
        </p:txBody>
      </p:sp>
      <p:sp>
        <p:nvSpPr>
          <p:cNvPr id="11" name="Google Shape;409;p27">
            <a:extLst>
              <a:ext uri="{FF2B5EF4-FFF2-40B4-BE49-F238E27FC236}">
                <a16:creationId xmlns:a16="http://schemas.microsoft.com/office/drawing/2014/main" id="{ADB932E2-5409-054C-81F2-D5EAE790303E}"/>
              </a:ext>
            </a:extLst>
          </p:cNvPr>
          <p:cNvSpPr txBox="1"/>
          <p:nvPr/>
        </p:nvSpPr>
        <p:spPr>
          <a:xfrm>
            <a:off x="6690544" y="5927710"/>
            <a:ext cx="1725668" cy="379784"/>
          </a:xfrm>
          <a:prstGeom prst="rect">
            <a:avLst/>
          </a:prstGeom>
          <a:noFill/>
          <a:ln>
            <a:noFill/>
          </a:ln>
        </p:spPr>
        <p:txBody>
          <a:bodyPr spcFirstLastPara="1" wrap="square" lIns="91425" tIns="45700" rIns="91425" bIns="45700" anchor="t" anchorCtr="0">
            <a:noAutofit/>
          </a:bodyPr>
          <a:lstStyle/>
          <a:p>
            <a:pPr marL="53975" marR="0" lvl="1" algn="l" rtl="0">
              <a:spcBef>
                <a:spcPts val="0"/>
              </a:spcBef>
              <a:spcAft>
                <a:spcPts val="0"/>
              </a:spcAft>
              <a:buClr>
                <a:srgbClr val="002060"/>
              </a:buClr>
              <a:buSzPts val="2400"/>
              <a:buFont typeface="Arial"/>
              <a:buNone/>
            </a:pPr>
            <a:r>
              <a:rPr lang="en-AU" sz="1600" dirty="0">
                <a:solidFill>
                  <a:srgbClr val="002060"/>
                </a:solidFill>
              </a:rPr>
              <a:t>X</a:t>
            </a:r>
            <a:r>
              <a:rPr lang="en-AU" sz="1600" b="0" i="0" u="none" strike="noStrike" cap="none" dirty="0">
                <a:solidFill>
                  <a:srgbClr val="002060"/>
                </a:solidFill>
                <a:latin typeface="Arial"/>
                <a:ea typeface="Arial"/>
                <a:cs typeface="Arial"/>
                <a:sym typeface="Arial"/>
              </a:rPr>
              <a:t>-axis: </a:t>
            </a:r>
            <a:r>
              <a:rPr lang="en-AU" sz="1600" dirty="0">
                <a:solidFill>
                  <a:srgbClr val="002060"/>
                </a:solidFill>
              </a:rPr>
              <a:t>Sprints</a:t>
            </a:r>
            <a:endParaRPr sz="1600" dirty="0"/>
          </a:p>
        </p:txBody>
      </p:sp>
    </p:spTree>
    <p:extLst>
      <p:ext uri="{BB962C8B-B14F-4D97-AF65-F5344CB8AC3E}">
        <p14:creationId xmlns:p14="http://schemas.microsoft.com/office/powerpoint/2010/main" val="2288155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12</a:t>
            </a:fld>
            <a:r>
              <a:rPr lang="en-AU" sz="1200">
                <a:solidFill>
                  <a:srgbClr val="888888"/>
                </a:solidFill>
                <a:latin typeface="Arial"/>
                <a:ea typeface="Arial"/>
                <a:cs typeface="Arial"/>
                <a:sym typeface="Arial"/>
              </a:rPr>
              <a:t>-</a:t>
            </a:r>
            <a:endParaRPr/>
          </a:p>
        </p:txBody>
      </p:sp>
      <p:sp>
        <p:nvSpPr>
          <p:cNvPr id="173" name="Shape 173"/>
          <p:cNvSpPr txBox="1"/>
          <p:nvPr/>
        </p:nvSpPr>
        <p:spPr>
          <a:xfrm>
            <a:off x="2538413" y="110836"/>
            <a:ext cx="5705475"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dirty="0">
                <a:solidFill>
                  <a:schemeClr val="lt1"/>
                </a:solidFill>
                <a:latin typeface="Arial"/>
                <a:ea typeface="Arial"/>
                <a:cs typeface="Arial"/>
                <a:sym typeface="Arial"/>
              </a:rPr>
              <a:t>Sprin</a:t>
            </a:r>
            <a:r>
              <a:rPr lang="en-AU" sz="3200" dirty="0">
                <a:solidFill>
                  <a:schemeClr val="lt1"/>
                </a:solidFill>
              </a:rPr>
              <a:t>t Planning</a:t>
            </a:r>
            <a:endParaRPr dirty="0"/>
          </a:p>
        </p:txBody>
      </p:sp>
      <p:sp>
        <p:nvSpPr>
          <p:cNvPr id="8" name="Shape 174">
            <a:extLst>
              <a:ext uri="{FF2B5EF4-FFF2-40B4-BE49-F238E27FC236}">
                <a16:creationId xmlns:a16="http://schemas.microsoft.com/office/drawing/2014/main" id="{CDC99751-8928-9D48-9596-482EAE893939}"/>
              </a:ext>
            </a:extLst>
          </p:cNvPr>
          <p:cNvSpPr txBox="1"/>
          <p:nvPr/>
        </p:nvSpPr>
        <p:spPr>
          <a:xfrm>
            <a:off x="1215400" y="977464"/>
            <a:ext cx="7565993" cy="4225158"/>
          </a:xfrm>
          <a:prstGeom prst="rect">
            <a:avLst/>
          </a:prstGeom>
          <a:noFill/>
          <a:ln>
            <a:noFill/>
          </a:ln>
        </p:spPr>
        <p:txBody>
          <a:bodyPr spcFirstLastPara="1" wrap="square" lIns="91425" tIns="45700" rIns="91425" bIns="45700" anchor="t" anchorCtr="0">
            <a:noAutofit/>
          </a:bodyPr>
          <a:lstStyle/>
          <a:p>
            <a:pPr marL="342900" indent="-342900">
              <a:lnSpc>
                <a:spcPct val="150000"/>
              </a:lnSpc>
              <a:buFont typeface="Arial" panose="020B0604020202020204" pitchFamily="34" charset="0"/>
              <a:buChar char="•"/>
            </a:pPr>
            <a:r>
              <a:rPr lang="en-US" sz="2000" dirty="0">
                <a:solidFill>
                  <a:srgbClr val="002060"/>
                </a:solidFill>
              </a:rPr>
              <a:t>Create Sprint Backlog</a:t>
            </a:r>
          </a:p>
          <a:p>
            <a:pPr marL="1081088" indent="-328613">
              <a:lnSpc>
                <a:spcPct val="150000"/>
              </a:lnSpc>
              <a:buFont typeface="Arial" panose="020B0604020202020204" pitchFamily="34" charset="0"/>
              <a:buChar char="•"/>
            </a:pPr>
            <a:r>
              <a:rPr lang="en-US" sz="1800" dirty="0">
                <a:solidFill>
                  <a:srgbClr val="002060"/>
                </a:solidFill>
              </a:rPr>
              <a:t>Select high value User Stories from Product Backlog</a:t>
            </a:r>
          </a:p>
          <a:p>
            <a:pPr marL="1081088" indent="-328613">
              <a:lnSpc>
                <a:spcPct val="150000"/>
              </a:lnSpc>
              <a:buFont typeface="Arial" panose="020B0604020202020204" pitchFamily="34" charset="0"/>
              <a:buChar char="•"/>
            </a:pPr>
            <a:r>
              <a:rPr lang="en-US" sz="1800" dirty="0">
                <a:solidFill>
                  <a:srgbClr val="002060"/>
                </a:solidFill>
              </a:rPr>
              <a:t>Use velocity to fit appropriate number of Story Points</a:t>
            </a:r>
          </a:p>
          <a:p>
            <a:pPr marL="1081088" indent="-328613">
              <a:lnSpc>
                <a:spcPct val="150000"/>
              </a:lnSpc>
              <a:buFont typeface="Arial" panose="020B0604020202020204" pitchFamily="34" charset="0"/>
              <a:buChar char="•"/>
            </a:pPr>
            <a:endParaRPr lang="en-US" sz="1800" dirty="0">
              <a:solidFill>
                <a:srgbClr val="002060"/>
              </a:solidFill>
            </a:endParaRPr>
          </a:p>
          <a:p>
            <a:pPr marL="342900" indent="-342900">
              <a:lnSpc>
                <a:spcPct val="150000"/>
              </a:lnSpc>
              <a:buFont typeface="Arial" panose="020B0604020202020204" pitchFamily="34" charset="0"/>
              <a:buChar char="•"/>
            </a:pPr>
            <a:r>
              <a:rPr lang="en-US" sz="2000" dirty="0">
                <a:solidFill>
                  <a:srgbClr val="002060"/>
                </a:solidFill>
              </a:rPr>
              <a:t>Decompose selected User Stories on Sprint Backlog</a:t>
            </a:r>
          </a:p>
          <a:p>
            <a:pPr marL="1033463" lvl="1" indent="-328613">
              <a:lnSpc>
                <a:spcPct val="150000"/>
              </a:lnSpc>
              <a:buFont typeface="Arial" panose="020B0604020202020204" pitchFamily="34" charset="0"/>
              <a:buChar char="•"/>
            </a:pPr>
            <a:r>
              <a:rPr lang="en-US" sz="1800" dirty="0">
                <a:solidFill>
                  <a:srgbClr val="002060"/>
                </a:solidFill>
              </a:rPr>
              <a:t>Do </a:t>
            </a:r>
            <a:r>
              <a:rPr lang="en-US" sz="1800" b="1" i="1" u="sng" dirty="0">
                <a:solidFill>
                  <a:srgbClr val="00B050"/>
                </a:solidFill>
              </a:rPr>
              <a:t>Just-In-Time</a:t>
            </a:r>
            <a:r>
              <a:rPr lang="en-US" sz="1800" dirty="0">
                <a:solidFill>
                  <a:srgbClr val="002060"/>
                </a:solidFill>
              </a:rPr>
              <a:t>  detailed estimation</a:t>
            </a:r>
          </a:p>
          <a:p>
            <a:pPr marL="1033463" lvl="1" indent="-328613">
              <a:lnSpc>
                <a:spcPct val="150000"/>
              </a:lnSpc>
              <a:buFont typeface="Arial" panose="020B0604020202020204" pitchFamily="34" charset="0"/>
              <a:buChar char="•"/>
            </a:pPr>
            <a:r>
              <a:rPr lang="en-US" sz="1800" dirty="0">
                <a:solidFill>
                  <a:srgbClr val="002060"/>
                </a:solidFill>
              </a:rPr>
              <a:t>Check number of Story Points will still fit</a:t>
            </a:r>
          </a:p>
          <a:p>
            <a:pPr marL="1425575" lvl="1" indent="-328613">
              <a:lnSpc>
                <a:spcPct val="150000"/>
              </a:lnSpc>
              <a:buFont typeface="Arial" panose="020B0604020202020204" pitchFamily="34" charset="0"/>
              <a:buChar char="•"/>
            </a:pPr>
            <a:r>
              <a:rPr lang="en-AU" sz="1800" dirty="0"/>
              <a:t>Detailed high quality </a:t>
            </a:r>
            <a:r>
              <a:rPr lang="en-AU" sz="1800" dirty="0">
                <a:solidFill>
                  <a:srgbClr val="002060"/>
                </a:solidFill>
              </a:rPr>
              <a:t>estimation</a:t>
            </a:r>
            <a:endParaRPr lang="en-AU" sz="1800" dirty="0"/>
          </a:p>
          <a:p>
            <a:pPr marL="1425575" lvl="1" indent="-328613">
              <a:lnSpc>
                <a:spcPct val="150000"/>
              </a:lnSpc>
              <a:buFont typeface="Arial" panose="020B0604020202020204" pitchFamily="34" charset="0"/>
              <a:buChar char="•"/>
            </a:pPr>
            <a:r>
              <a:rPr lang="en-AU" sz="1800" dirty="0"/>
              <a:t>Let estimates have smaller values, like 1 or 10 are valid </a:t>
            </a:r>
          </a:p>
          <a:p>
            <a:pPr marL="1033463" lvl="1" indent="-328613">
              <a:lnSpc>
                <a:spcPct val="150000"/>
              </a:lnSpc>
              <a:buFont typeface="Arial" panose="020B0604020202020204" pitchFamily="34" charset="0"/>
              <a:buChar char="•"/>
            </a:pPr>
            <a:endParaRPr lang="en-US" sz="1800" dirty="0">
              <a:solidFill>
                <a:srgbClr val="002060"/>
              </a:solidFill>
            </a:endParaRPr>
          </a:p>
          <a:p>
            <a:pPr marL="1033463" lvl="1" indent="-328613">
              <a:lnSpc>
                <a:spcPct val="150000"/>
              </a:lnSpc>
              <a:buFont typeface="Arial" panose="020B0604020202020204" pitchFamily="34" charset="0"/>
              <a:buChar char="•"/>
            </a:pPr>
            <a:endParaRPr lang="en-US" sz="2000" dirty="0">
              <a:solidFill>
                <a:schemeClr val="bg1">
                  <a:lumMod val="65000"/>
                </a:schemeClr>
              </a:solidFill>
            </a:endParaRPr>
          </a:p>
        </p:txBody>
      </p:sp>
      <p:sp>
        <p:nvSpPr>
          <p:cNvPr id="9" name="Shape 130">
            <a:extLst>
              <a:ext uri="{FF2B5EF4-FFF2-40B4-BE49-F238E27FC236}">
                <a16:creationId xmlns:a16="http://schemas.microsoft.com/office/drawing/2014/main" id="{8ECF4851-21A0-2944-96CD-B4F35AD26602}"/>
              </a:ext>
            </a:extLst>
          </p:cNvPr>
          <p:cNvSpPr txBox="1"/>
          <p:nvPr/>
        </p:nvSpPr>
        <p:spPr>
          <a:xfrm>
            <a:off x="5022166" y="1007522"/>
            <a:ext cx="3854548" cy="3851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00B0F0"/>
                </a:solidFill>
                <a:sym typeface="Arial"/>
              </a:rPr>
              <a:t>Fixed Date and Time constraints</a:t>
            </a:r>
            <a:endParaRPr dirty="0">
              <a:solidFill>
                <a:srgbClr val="00B0F0"/>
              </a:solidFill>
            </a:endParaRPr>
          </a:p>
        </p:txBody>
      </p:sp>
      <p:sp>
        <p:nvSpPr>
          <p:cNvPr id="10" name="Shape 130">
            <a:extLst>
              <a:ext uri="{FF2B5EF4-FFF2-40B4-BE49-F238E27FC236}">
                <a16:creationId xmlns:a16="http://schemas.microsoft.com/office/drawing/2014/main" id="{7BC7FF99-AA56-524D-8DFD-DE5AE0A7B571}"/>
              </a:ext>
            </a:extLst>
          </p:cNvPr>
          <p:cNvSpPr txBox="1"/>
          <p:nvPr/>
        </p:nvSpPr>
        <p:spPr>
          <a:xfrm>
            <a:off x="130842" y="1779183"/>
            <a:ext cx="1345325" cy="2102352"/>
          </a:xfrm>
          <a:prstGeom prst="rect">
            <a:avLst/>
          </a:prstGeom>
          <a:noFill/>
          <a:ln>
            <a:noFill/>
          </a:ln>
        </p:spPr>
        <p:txBody>
          <a:bodyPr spcFirstLastPara="1" wrap="square" lIns="91425" tIns="45700" rIns="91425" bIns="45700" anchor="t" anchorCtr="0">
            <a:noAutofit/>
          </a:bodyPr>
          <a:lstStyle/>
          <a:p>
            <a:r>
              <a:rPr lang="en-AU" sz="2000" dirty="0">
                <a:solidFill>
                  <a:srgbClr val="BFBFBF"/>
                </a:solidFill>
              </a:rPr>
              <a:t>Project phase:</a:t>
            </a:r>
          </a:p>
          <a:p>
            <a:pPr marL="0" marR="0" lvl="0" indent="0" algn="l" rtl="0">
              <a:spcBef>
                <a:spcPts val="0"/>
              </a:spcBef>
              <a:spcAft>
                <a:spcPts val="0"/>
              </a:spcAft>
              <a:buNone/>
            </a:pPr>
            <a:r>
              <a:rPr lang="en-AU" sz="2000" b="0" i="0" u="none" strike="noStrike" cap="none" dirty="0">
                <a:solidFill>
                  <a:srgbClr val="00B050"/>
                </a:solidFill>
                <a:latin typeface="Arial"/>
                <a:ea typeface="Arial"/>
                <a:cs typeface="Arial"/>
                <a:sym typeface="Arial"/>
              </a:rPr>
              <a:t>every</a:t>
            </a:r>
            <a:r>
              <a:rPr lang="en-AU" sz="2000" b="0" i="0" u="none" strike="noStrike" cap="none" dirty="0">
                <a:solidFill>
                  <a:srgbClr val="BFBFBF"/>
                </a:solidFill>
                <a:latin typeface="Arial"/>
                <a:ea typeface="Arial"/>
                <a:cs typeface="Arial"/>
                <a:sym typeface="Arial"/>
              </a:rPr>
              <a:t> Sprint Planning </a:t>
            </a:r>
            <a:endParaRPr dirty="0"/>
          </a:p>
        </p:txBody>
      </p:sp>
      <p:sp>
        <p:nvSpPr>
          <p:cNvPr id="11" name="5-Point Star 10">
            <a:extLst>
              <a:ext uri="{FF2B5EF4-FFF2-40B4-BE49-F238E27FC236}">
                <a16:creationId xmlns:a16="http://schemas.microsoft.com/office/drawing/2014/main" id="{12BFF3D4-289B-7648-89C1-BFE34F9E1C2C}"/>
              </a:ext>
            </a:extLst>
          </p:cNvPr>
          <p:cNvSpPr/>
          <p:nvPr/>
        </p:nvSpPr>
        <p:spPr>
          <a:xfrm>
            <a:off x="6187024" y="3147243"/>
            <a:ext cx="477141" cy="435770"/>
          </a:xfrm>
          <a:prstGeom prst="star5">
            <a:avLst>
              <a:gd name="adj" fmla="val 16462"/>
              <a:gd name="hf" fmla="val 105146"/>
              <a:gd name="vf" fmla="val 110557"/>
            </a:avLst>
          </a:prstGeom>
          <a:solidFill>
            <a:srgbClr val="00B05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3" name="5-Point Star 12">
            <a:extLst>
              <a:ext uri="{FF2B5EF4-FFF2-40B4-BE49-F238E27FC236}">
                <a16:creationId xmlns:a16="http://schemas.microsoft.com/office/drawing/2014/main" id="{272B8AB9-17BC-5B40-82EF-330DFA3EC380}"/>
              </a:ext>
            </a:extLst>
          </p:cNvPr>
          <p:cNvSpPr/>
          <p:nvPr/>
        </p:nvSpPr>
        <p:spPr>
          <a:xfrm>
            <a:off x="1462624" y="3192963"/>
            <a:ext cx="477141" cy="435770"/>
          </a:xfrm>
          <a:prstGeom prst="star5">
            <a:avLst>
              <a:gd name="adj" fmla="val 16462"/>
              <a:gd name="hf" fmla="val 105146"/>
              <a:gd name="vf" fmla="val 110557"/>
            </a:avLst>
          </a:prstGeom>
          <a:solidFill>
            <a:srgbClr val="00B050"/>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Shape 130">
            <a:extLst>
              <a:ext uri="{FF2B5EF4-FFF2-40B4-BE49-F238E27FC236}">
                <a16:creationId xmlns:a16="http://schemas.microsoft.com/office/drawing/2014/main" id="{1EBCE777-B695-B143-8A43-EEE118E201F7}"/>
              </a:ext>
            </a:extLst>
          </p:cNvPr>
          <p:cNvSpPr txBox="1"/>
          <p:nvPr/>
        </p:nvSpPr>
        <p:spPr>
          <a:xfrm>
            <a:off x="1024758" y="5408354"/>
            <a:ext cx="7583214" cy="755963"/>
          </a:xfrm>
          <a:prstGeom prst="rect">
            <a:avLst/>
          </a:prstGeom>
          <a:noFill/>
          <a:ln>
            <a:noFill/>
          </a:ln>
        </p:spPr>
        <p:txBody>
          <a:bodyPr spcFirstLastPara="1" wrap="square" lIns="91425" tIns="45700" rIns="91425" bIns="45700" anchor="t" anchorCtr="0">
            <a:noAutofit/>
          </a:bodyPr>
          <a:lstStyle/>
          <a:p>
            <a:r>
              <a:rPr lang="en-AU" sz="2000" dirty="0">
                <a:solidFill>
                  <a:srgbClr val="0070C0"/>
                </a:solidFill>
              </a:rPr>
              <a:t>Humans have good judgement across one order of magnitude, but beyond that, humans are unreliable</a:t>
            </a:r>
            <a:endParaRPr dirty="0">
              <a:solidFill>
                <a:srgbClr val="00B0F0"/>
              </a:solidFill>
            </a:endParaRPr>
          </a:p>
        </p:txBody>
      </p:sp>
    </p:spTree>
    <p:extLst>
      <p:ext uri="{BB962C8B-B14F-4D97-AF65-F5344CB8AC3E}">
        <p14:creationId xmlns:p14="http://schemas.microsoft.com/office/powerpoint/2010/main" val="3862880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2000"/>
                                        <p:tgtEl>
                                          <p:spTgt spid="11"/>
                                        </p:tgtEl>
                                      </p:cBhvr>
                                    </p:animEffect>
                                    <p:anim calcmode="lin" valueType="num">
                                      <p:cBhvr>
                                        <p:cTn id="8" dur="2000" fill="hold"/>
                                        <p:tgtEl>
                                          <p:spTgt spid="11"/>
                                        </p:tgtEl>
                                        <p:attrNameLst>
                                          <p:attrName>ppt_w</p:attrName>
                                        </p:attrNameLst>
                                      </p:cBhvr>
                                      <p:tavLst>
                                        <p:tav tm="0" fmla="#ppt_w*sin(2.5*pi*$)">
                                          <p:val>
                                            <p:fltVal val="0"/>
                                          </p:val>
                                        </p:tav>
                                        <p:tav tm="100000">
                                          <p:val>
                                            <p:fltVal val="1"/>
                                          </p:val>
                                        </p:tav>
                                      </p:tavLst>
                                    </p:anim>
                                    <p:anim calcmode="lin" valueType="num">
                                      <p:cBhvr>
                                        <p:cTn id="9" dur="2000" fill="hold"/>
                                        <p:tgtEl>
                                          <p:spTgt spid="11"/>
                                        </p:tgtEl>
                                        <p:attrNameLst>
                                          <p:attrName>ppt_h</p:attrName>
                                        </p:attrNameLst>
                                      </p:cBhvr>
                                      <p:tavLst>
                                        <p:tav tm="0">
                                          <p:val>
                                            <p:strVal val="#ppt_h"/>
                                          </p:val>
                                        </p:tav>
                                        <p:tav tm="100000">
                                          <p:val>
                                            <p:strVal val="#ppt_h"/>
                                          </p:val>
                                        </p:tav>
                                      </p:tavLst>
                                    </p:anim>
                                  </p:childTnLst>
                                </p:cTn>
                              </p:par>
                              <p:par>
                                <p:cTn id="10" presetID="45"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2000"/>
                                        <p:tgtEl>
                                          <p:spTgt spid="13"/>
                                        </p:tgtEl>
                                      </p:cBhvr>
                                    </p:animEffect>
                                    <p:anim calcmode="lin" valueType="num">
                                      <p:cBhvr>
                                        <p:cTn id="13" dur="2000" fill="hold"/>
                                        <p:tgtEl>
                                          <p:spTgt spid="13"/>
                                        </p:tgtEl>
                                        <p:attrNameLst>
                                          <p:attrName>ppt_w</p:attrName>
                                        </p:attrNameLst>
                                      </p:cBhvr>
                                      <p:tavLst>
                                        <p:tav tm="0" fmla="#ppt_w*sin(2.5*pi*$)">
                                          <p:val>
                                            <p:fltVal val="0"/>
                                          </p:val>
                                        </p:tav>
                                        <p:tav tm="100000">
                                          <p:val>
                                            <p:fltVal val="1"/>
                                          </p:val>
                                        </p:tav>
                                      </p:tavLst>
                                    </p:anim>
                                    <p:anim calcmode="lin" valueType="num">
                                      <p:cBhvr>
                                        <p:cTn id="14" dur="2000" fill="hold"/>
                                        <p:tgtEl>
                                          <p:spTgt spid="13"/>
                                        </p:tgtEl>
                                        <p:attrNameLst>
                                          <p:attrName>ppt_h</p:attrName>
                                        </p:attrNameLst>
                                      </p:cBhvr>
                                      <p:tavLst>
                                        <p:tav tm="0">
                                          <p:val>
                                            <p:strVal val="#ppt_h"/>
                                          </p:val>
                                        </p:tav>
                                        <p:tav tm="100000">
                                          <p:val>
                                            <p:strVal val="#ppt_h"/>
                                          </p:val>
                                        </p:tav>
                                      </p:tavLst>
                                    </p:anim>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13</a:t>
            </a:fld>
            <a:r>
              <a:rPr lang="en-AU" sz="1200">
                <a:solidFill>
                  <a:srgbClr val="888888"/>
                </a:solidFill>
                <a:latin typeface="Arial"/>
                <a:ea typeface="Arial"/>
                <a:cs typeface="Arial"/>
                <a:sym typeface="Arial"/>
              </a:rPr>
              <a:t>-</a:t>
            </a:r>
            <a:endParaRPr/>
          </a:p>
        </p:txBody>
      </p:sp>
      <p:sp>
        <p:nvSpPr>
          <p:cNvPr id="173" name="Shape 173"/>
          <p:cNvSpPr txBox="1"/>
          <p:nvPr/>
        </p:nvSpPr>
        <p:spPr>
          <a:xfrm>
            <a:off x="2538413" y="110836"/>
            <a:ext cx="5705475"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dirty="0">
                <a:solidFill>
                  <a:schemeClr val="lt1"/>
                </a:solidFill>
                <a:latin typeface="Arial"/>
                <a:ea typeface="Arial"/>
                <a:cs typeface="Arial"/>
                <a:sym typeface="Arial"/>
              </a:rPr>
              <a:t>Sprin</a:t>
            </a:r>
            <a:r>
              <a:rPr lang="en-AU" sz="3200" dirty="0">
                <a:solidFill>
                  <a:schemeClr val="lt1"/>
                </a:solidFill>
              </a:rPr>
              <a:t>t Planning</a:t>
            </a:r>
            <a:endParaRPr dirty="0"/>
          </a:p>
        </p:txBody>
      </p:sp>
      <p:sp>
        <p:nvSpPr>
          <p:cNvPr id="10" name="Shape 130">
            <a:extLst>
              <a:ext uri="{FF2B5EF4-FFF2-40B4-BE49-F238E27FC236}">
                <a16:creationId xmlns:a16="http://schemas.microsoft.com/office/drawing/2014/main" id="{7BC7FF99-AA56-524D-8DFD-DE5AE0A7B571}"/>
              </a:ext>
            </a:extLst>
          </p:cNvPr>
          <p:cNvSpPr txBox="1"/>
          <p:nvPr/>
        </p:nvSpPr>
        <p:spPr>
          <a:xfrm>
            <a:off x="130842" y="1779183"/>
            <a:ext cx="1345325" cy="2102352"/>
          </a:xfrm>
          <a:prstGeom prst="rect">
            <a:avLst/>
          </a:prstGeom>
          <a:noFill/>
          <a:ln>
            <a:noFill/>
          </a:ln>
        </p:spPr>
        <p:txBody>
          <a:bodyPr spcFirstLastPara="1" wrap="square" lIns="91425" tIns="45700" rIns="91425" bIns="45700" anchor="t" anchorCtr="0">
            <a:noAutofit/>
          </a:bodyPr>
          <a:lstStyle/>
          <a:p>
            <a:r>
              <a:rPr lang="en-AU" sz="2000" dirty="0">
                <a:solidFill>
                  <a:srgbClr val="BFBFBF"/>
                </a:solidFill>
              </a:rPr>
              <a:t>Project phase:</a:t>
            </a:r>
          </a:p>
          <a:p>
            <a:pPr marL="0" marR="0" lvl="0" indent="0" algn="l" rtl="0">
              <a:spcBef>
                <a:spcPts val="0"/>
              </a:spcBef>
              <a:spcAft>
                <a:spcPts val="0"/>
              </a:spcAft>
              <a:buNone/>
            </a:pPr>
            <a:r>
              <a:rPr lang="en-AU" sz="2000" b="0" i="0" u="none" strike="noStrike" cap="none" dirty="0">
                <a:solidFill>
                  <a:srgbClr val="00B050"/>
                </a:solidFill>
                <a:latin typeface="Arial"/>
                <a:ea typeface="Arial"/>
                <a:cs typeface="Arial"/>
                <a:sym typeface="Arial"/>
              </a:rPr>
              <a:t>every</a:t>
            </a:r>
            <a:r>
              <a:rPr lang="en-AU" sz="2000" b="0" i="0" u="none" strike="noStrike" cap="none" dirty="0">
                <a:solidFill>
                  <a:srgbClr val="BFBFBF"/>
                </a:solidFill>
                <a:latin typeface="Arial"/>
                <a:ea typeface="Arial"/>
                <a:cs typeface="Arial"/>
                <a:sym typeface="Arial"/>
              </a:rPr>
              <a:t> Sprint Planning </a:t>
            </a:r>
            <a:endParaRPr dirty="0"/>
          </a:p>
        </p:txBody>
      </p:sp>
      <p:sp>
        <p:nvSpPr>
          <p:cNvPr id="12" name="Shape 130">
            <a:extLst>
              <a:ext uri="{FF2B5EF4-FFF2-40B4-BE49-F238E27FC236}">
                <a16:creationId xmlns:a16="http://schemas.microsoft.com/office/drawing/2014/main" id="{84B8D830-BC47-834E-9325-2860B9B8DD80}"/>
              </a:ext>
            </a:extLst>
          </p:cNvPr>
          <p:cNvSpPr txBox="1"/>
          <p:nvPr/>
        </p:nvSpPr>
        <p:spPr>
          <a:xfrm>
            <a:off x="5399811" y="1621306"/>
            <a:ext cx="3271224" cy="3851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00B0F0"/>
                </a:solidFill>
                <a:sym typeface="Arial"/>
              </a:rPr>
              <a:t>Fixed Scope constraints</a:t>
            </a:r>
            <a:endParaRPr dirty="0">
              <a:solidFill>
                <a:srgbClr val="00B0F0"/>
              </a:solidFill>
            </a:endParaRPr>
          </a:p>
        </p:txBody>
      </p:sp>
      <p:sp>
        <p:nvSpPr>
          <p:cNvPr id="14" name="Shape 174">
            <a:extLst>
              <a:ext uri="{FF2B5EF4-FFF2-40B4-BE49-F238E27FC236}">
                <a16:creationId xmlns:a16="http://schemas.microsoft.com/office/drawing/2014/main" id="{769C0FC1-586B-7049-AD37-AC0A31797CDD}"/>
              </a:ext>
            </a:extLst>
          </p:cNvPr>
          <p:cNvSpPr txBox="1"/>
          <p:nvPr/>
        </p:nvSpPr>
        <p:spPr>
          <a:xfrm>
            <a:off x="1219582" y="2552407"/>
            <a:ext cx="7108793" cy="2839400"/>
          </a:xfrm>
          <a:prstGeom prst="rect">
            <a:avLst/>
          </a:prstGeom>
          <a:noFill/>
          <a:ln>
            <a:noFill/>
          </a:ln>
        </p:spPr>
        <p:txBody>
          <a:bodyPr spcFirstLastPara="1" wrap="square" lIns="91425" tIns="45700" rIns="91425" bIns="45700" anchor="t" anchorCtr="0">
            <a:noAutofit/>
          </a:bodyPr>
          <a:lstStyle/>
          <a:p>
            <a:pPr>
              <a:lnSpc>
                <a:spcPct val="150000"/>
              </a:lnSpc>
            </a:pPr>
            <a:r>
              <a:rPr lang="en-US" sz="2000" dirty="0">
                <a:solidFill>
                  <a:srgbClr val="002060"/>
                </a:solidFill>
              </a:rPr>
              <a:t>The User Stories can be decomposed into tasks, </a:t>
            </a:r>
          </a:p>
          <a:p>
            <a:pPr marL="1033463" indent="-328613">
              <a:lnSpc>
                <a:spcPct val="150000"/>
              </a:lnSpc>
              <a:buFont typeface="Arial" panose="020B0604020202020204" pitchFamily="34" charset="0"/>
              <a:buChar char="•"/>
            </a:pPr>
            <a:r>
              <a:rPr lang="en-US" sz="2000" dirty="0">
                <a:solidFill>
                  <a:srgbClr val="002060"/>
                </a:solidFill>
              </a:rPr>
              <a:t>Optionally estimate tasks in hours </a:t>
            </a:r>
          </a:p>
          <a:p>
            <a:pPr marL="1033463" indent="-328613">
              <a:lnSpc>
                <a:spcPct val="150000"/>
              </a:lnSpc>
              <a:buFont typeface="Arial" panose="020B0604020202020204" pitchFamily="34" charset="0"/>
              <a:buChar char="•"/>
            </a:pPr>
            <a:endParaRPr lang="en-US" sz="2000" dirty="0">
              <a:solidFill>
                <a:srgbClr val="002060"/>
              </a:solidFill>
            </a:endParaRPr>
          </a:p>
          <a:p>
            <a:pPr marL="1033463" indent="-328613">
              <a:lnSpc>
                <a:spcPct val="150000"/>
              </a:lnSpc>
              <a:buFont typeface="Arial" panose="020B0604020202020204" pitchFamily="34" charset="0"/>
              <a:buChar char="•"/>
            </a:pPr>
            <a:endParaRPr lang="en-US" sz="2000" dirty="0">
              <a:solidFill>
                <a:srgbClr val="002060"/>
              </a:solidFill>
            </a:endParaRPr>
          </a:p>
          <a:p>
            <a:pPr marL="1033463" indent="-328613">
              <a:lnSpc>
                <a:spcPct val="150000"/>
              </a:lnSpc>
              <a:buFont typeface="Arial" panose="020B0604020202020204" pitchFamily="34" charset="0"/>
              <a:buChar char="•"/>
            </a:pPr>
            <a:r>
              <a:rPr lang="en-US" sz="2000" dirty="0">
                <a:solidFill>
                  <a:srgbClr val="002060"/>
                </a:solidFill>
              </a:rPr>
              <a:t>A full task level Sprint Backlog estimated in hours is equivalent to a formal schedule </a:t>
            </a:r>
            <a:r>
              <a:rPr lang="en-US" sz="2000" dirty="0">
                <a:solidFill>
                  <a:schemeClr val="bg1">
                    <a:lumMod val="65000"/>
                  </a:schemeClr>
                </a:solidFill>
              </a:rPr>
              <a:t>(Gantt)</a:t>
            </a:r>
          </a:p>
        </p:txBody>
      </p:sp>
      <p:sp>
        <p:nvSpPr>
          <p:cNvPr id="15" name="Shape 130">
            <a:extLst>
              <a:ext uri="{FF2B5EF4-FFF2-40B4-BE49-F238E27FC236}">
                <a16:creationId xmlns:a16="http://schemas.microsoft.com/office/drawing/2014/main" id="{DBBAD5BA-159A-E947-91A2-7B88A86BF6DC}"/>
              </a:ext>
            </a:extLst>
          </p:cNvPr>
          <p:cNvSpPr txBox="1"/>
          <p:nvPr/>
        </p:nvSpPr>
        <p:spPr>
          <a:xfrm>
            <a:off x="236483" y="3629102"/>
            <a:ext cx="8341568" cy="483660"/>
          </a:xfrm>
          <a:prstGeom prst="rect">
            <a:avLst/>
          </a:prstGeom>
          <a:noFill/>
          <a:ln>
            <a:noFill/>
          </a:ln>
        </p:spPr>
        <p:txBody>
          <a:bodyPr spcFirstLastPara="1" wrap="square" lIns="91425" tIns="45700" rIns="91425" bIns="45700" anchor="t" anchorCtr="0">
            <a:noAutofit/>
          </a:bodyPr>
          <a:lstStyle/>
          <a:p>
            <a:r>
              <a:rPr lang="en-AU" sz="2000" dirty="0">
                <a:solidFill>
                  <a:srgbClr val="00B0F0"/>
                </a:solidFill>
              </a:rPr>
              <a:t>Less accurate  </a:t>
            </a:r>
            <a:r>
              <a:rPr lang="en-US" sz="2000" u="sng" dirty="0">
                <a:solidFill>
                  <a:schemeClr val="dk1"/>
                </a:solidFill>
                <a:latin typeface="Calibri"/>
                <a:ea typeface="Calibri"/>
                <a:cs typeface="Calibri"/>
                <a:sym typeface="Calibri"/>
                <a:hlinkClick r:id="rId3"/>
              </a:rPr>
              <a:t>www.scruminc.com/story-points-why-are-they-better-than/</a:t>
            </a:r>
            <a:endParaRPr lang="en-AU" sz="2000" dirty="0">
              <a:solidFill>
                <a:schemeClr val="dk1"/>
              </a:solidFill>
              <a:latin typeface="Calibri"/>
              <a:ea typeface="Calibri"/>
              <a:cs typeface="Calibri"/>
              <a:sym typeface="Calibri"/>
            </a:endParaRPr>
          </a:p>
          <a:p>
            <a:pPr marL="0" marR="0" lvl="0" indent="0" algn="l" rtl="0">
              <a:spcBef>
                <a:spcPts val="0"/>
              </a:spcBef>
              <a:spcAft>
                <a:spcPts val="0"/>
              </a:spcAft>
              <a:buNone/>
            </a:pPr>
            <a:endParaRPr dirty="0">
              <a:solidFill>
                <a:srgbClr val="00B0F0"/>
              </a:solidFill>
            </a:endParaRPr>
          </a:p>
        </p:txBody>
      </p:sp>
      <p:sp>
        <p:nvSpPr>
          <p:cNvPr id="16" name="Shape 130">
            <a:extLst>
              <a:ext uri="{FF2B5EF4-FFF2-40B4-BE49-F238E27FC236}">
                <a16:creationId xmlns:a16="http://schemas.microsoft.com/office/drawing/2014/main" id="{CCB1CE07-9B22-E14F-A550-7486CBF055F9}"/>
              </a:ext>
            </a:extLst>
          </p:cNvPr>
          <p:cNvSpPr txBox="1"/>
          <p:nvPr/>
        </p:nvSpPr>
        <p:spPr>
          <a:xfrm>
            <a:off x="0" y="5439886"/>
            <a:ext cx="9361714" cy="424565"/>
          </a:xfrm>
          <a:prstGeom prst="rect">
            <a:avLst/>
          </a:prstGeom>
          <a:noFill/>
          <a:ln>
            <a:noFill/>
          </a:ln>
        </p:spPr>
        <p:txBody>
          <a:bodyPr spcFirstLastPara="1" wrap="square" lIns="91425" tIns="45700" rIns="91425" bIns="45700" anchor="t" anchorCtr="0">
            <a:noAutofit/>
          </a:bodyPr>
          <a:lstStyle/>
          <a:p>
            <a:r>
              <a:rPr lang="en-AU" sz="2000" b="0" i="0" u="none" strike="noStrike" cap="none" dirty="0">
                <a:solidFill>
                  <a:srgbClr val="00B0F0"/>
                </a:solidFill>
                <a:sym typeface="Arial"/>
              </a:rPr>
              <a:t>More work  </a:t>
            </a:r>
            <a:r>
              <a:rPr lang="en-US" sz="2000" u="sng" dirty="0">
                <a:solidFill>
                  <a:schemeClr val="dk1"/>
                </a:solidFill>
                <a:latin typeface="Calibri"/>
                <a:ea typeface="Calibri"/>
                <a:cs typeface="Calibri"/>
                <a:sym typeface="Calibri"/>
                <a:hlinkClick r:id="rId4"/>
              </a:rPr>
              <a:t>www.mountaingoatsoftware.com/agile/scrum/scrum-tools/sprint-backlog</a:t>
            </a:r>
            <a:endParaRPr lang="en-AU" sz="2000" dirty="0">
              <a:solidFill>
                <a:schemeClr val="dk1"/>
              </a:solidFill>
              <a:latin typeface="Calibri"/>
              <a:ea typeface="Calibri"/>
              <a:cs typeface="Calibri"/>
              <a:sym typeface="Calibri"/>
            </a:endParaRPr>
          </a:p>
          <a:p>
            <a:pPr marL="0" marR="0" lvl="0" indent="0" algn="l" rtl="0">
              <a:spcBef>
                <a:spcPts val="0"/>
              </a:spcBef>
              <a:spcAft>
                <a:spcPts val="0"/>
              </a:spcAft>
              <a:buNone/>
            </a:pPr>
            <a:endParaRPr dirty="0">
              <a:solidFill>
                <a:srgbClr val="00B0F0"/>
              </a:solidFill>
            </a:endParaRPr>
          </a:p>
        </p:txBody>
      </p:sp>
    </p:spTree>
    <p:extLst>
      <p:ext uri="{BB962C8B-B14F-4D97-AF65-F5344CB8AC3E}">
        <p14:creationId xmlns:p14="http://schemas.microsoft.com/office/powerpoint/2010/main" val="274052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14</a:t>
            </a:fld>
            <a:r>
              <a:rPr lang="en-AU" sz="1200">
                <a:solidFill>
                  <a:srgbClr val="888888"/>
                </a:solidFill>
                <a:latin typeface="Arial"/>
                <a:ea typeface="Arial"/>
                <a:cs typeface="Arial"/>
                <a:sym typeface="Arial"/>
              </a:rPr>
              <a:t>-</a:t>
            </a:r>
            <a:endParaRPr/>
          </a:p>
        </p:txBody>
      </p:sp>
      <p:sp>
        <p:nvSpPr>
          <p:cNvPr id="173" name="Shape 173"/>
          <p:cNvSpPr txBox="1"/>
          <p:nvPr/>
        </p:nvSpPr>
        <p:spPr>
          <a:xfrm>
            <a:off x="2538413" y="110836"/>
            <a:ext cx="5705475"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dirty="0">
                <a:solidFill>
                  <a:schemeClr val="lt1"/>
                </a:solidFill>
                <a:latin typeface="Arial"/>
                <a:ea typeface="Arial"/>
                <a:cs typeface="Arial"/>
                <a:sym typeface="Arial"/>
              </a:rPr>
              <a:t>Sprint Monitoring</a:t>
            </a:r>
            <a:endParaRPr dirty="0"/>
          </a:p>
        </p:txBody>
      </p:sp>
      <p:sp>
        <p:nvSpPr>
          <p:cNvPr id="9" name="Shape 130">
            <a:extLst>
              <a:ext uri="{FF2B5EF4-FFF2-40B4-BE49-F238E27FC236}">
                <a16:creationId xmlns:a16="http://schemas.microsoft.com/office/drawing/2014/main" id="{8ECF4851-21A0-2944-96CD-B4F35AD26602}"/>
              </a:ext>
            </a:extLst>
          </p:cNvPr>
          <p:cNvSpPr txBox="1"/>
          <p:nvPr/>
        </p:nvSpPr>
        <p:spPr>
          <a:xfrm>
            <a:off x="5022166" y="1007522"/>
            <a:ext cx="3854548" cy="3851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00B0F0"/>
                </a:solidFill>
                <a:sym typeface="Arial"/>
              </a:rPr>
              <a:t>Fixed Date and Time constraints</a:t>
            </a:r>
            <a:endParaRPr dirty="0">
              <a:solidFill>
                <a:srgbClr val="00B0F0"/>
              </a:solidFill>
            </a:endParaRPr>
          </a:p>
        </p:txBody>
      </p:sp>
      <p:sp>
        <p:nvSpPr>
          <p:cNvPr id="11" name="Shape 130">
            <a:extLst>
              <a:ext uri="{FF2B5EF4-FFF2-40B4-BE49-F238E27FC236}">
                <a16:creationId xmlns:a16="http://schemas.microsoft.com/office/drawing/2014/main" id="{5CDA969D-AABB-E244-9BAF-A0145E53E4C7}"/>
              </a:ext>
            </a:extLst>
          </p:cNvPr>
          <p:cNvSpPr txBox="1"/>
          <p:nvPr/>
        </p:nvSpPr>
        <p:spPr>
          <a:xfrm>
            <a:off x="219483" y="3136144"/>
            <a:ext cx="1067284" cy="969325"/>
          </a:xfrm>
          <a:prstGeom prst="rect">
            <a:avLst/>
          </a:prstGeom>
          <a:noFill/>
          <a:ln>
            <a:noFill/>
          </a:ln>
        </p:spPr>
        <p:txBody>
          <a:bodyPr spcFirstLastPara="1" wrap="square" lIns="91425" tIns="45700" rIns="91425" bIns="45700" anchor="t" anchorCtr="0">
            <a:noAutofit/>
          </a:bodyPr>
          <a:lstStyle/>
          <a:p>
            <a:r>
              <a:rPr lang="en-AU" sz="2000" dirty="0">
                <a:solidFill>
                  <a:srgbClr val="BFBFBF"/>
                </a:solidFill>
              </a:rPr>
              <a:t>Project phase:</a:t>
            </a:r>
          </a:p>
          <a:p>
            <a:pPr marL="0" marR="0" lvl="0" indent="0" algn="l" rtl="0">
              <a:spcBef>
                <a:spcPts val="0"/>
              </a:spcBef>
              <a:spcAft>
                <a:spcPts val="0"/>
              </a:spcAft>
              <a:buNone/>
            </a:pPr>
            <a:r>
              <a:rPr lang="en-AU" sz="2000" b="0" i="0" u="none" strike="noStrike" cap="none" dirty="0">
                <a:solidFill>
                  <a:srgbClr val="BFBFBF"/>
                </a:solidFill>
                <a:latin typeface="Arial"/>
                <a:ea typeface="Arial"/>
                <a:cs typeface="Arial"/>
                <a:sym typeface="Arial"/>
              </a:rPr>
              <a:t>Sprint</a:t>
            </a:r>
            <a:endParaRPr dirty="0"/>
          </a:p>
        </p:txBody>
      </p:sp>
      <p:sp>
        <p:nvSpPr>
          <p:cNvPr id="13" name="Shape 174">
            <a:extLst>
              <a:ext uri="{FF2B5EF4-FFF2-40B4-BE49-F238E27FC236}">
                <a16:creationId xmlns:a16="http://schemas.microsoft.com/office/drawing/2014/main" id="{52CBD0D1-8237-7A4E-9FE2-E116328C0B8B}"/>
              </a:ext>
            </a:extLst>
          </p:cNvPr>
          <p:cNvSpPr txBox="1"/>
          <p:nvPr/>
        </p:nvSpPr>
        <p:spPr>
          <a:xfrm>
            <a:off x="1497723" y="5092263"/>
            <a:ext cx="6770763" cy="1135116"/>
          </a:xfrm>
          <a:prstGeom prst="rect">
            <a:avLst/>
          </a:prstGeom>
          <a:noFill/>
          <a:ln>
            <a:noFill/>
          </a:ln>
        </p:spPr>
        <p:txBody>
          <a:bodyPr spcFirstLastPara="1" wrap="square" lIns="91425" tIns="45700" rIns="91425" bIns="45700" anchor="t" anchorCtr="0">
            <a:noAutofit/>
          </a:bodyPr>
          <a:lstStyle/>
          <a:p>
            <a:pPr marL="342900" indent="-342900">
              <a:lnSpc>
                <a:spcPct val="150000"/>
              </a:lnSpc>
              <a:buFont typeface="Arial" panose="020B0604020202020204" pitchFamily="34" charset="0"/>
              <a:buChar char="•"/>
            </a:pPr>
            <a:r>
              <a:rPr lang="en-US" sz="2000" dirty="0">
                <a:solidFill>
                  <a:srgbClr val="002060"/>
                </a:solidFill>
              </a:rPr>
              <a:t>Sprint Burn-down chart </a:t>
            </a:r>
            <a:r>
              <a:rPr lang="en-US" sz="2000" b="1" dirty="0">
                <a:solidFill>
                  <a:srgbClr val="00B050"/>
                </a:solidFill>
              </a:rPr>
              <a:t>monitors actual velocity</a:t>
            </a:r>
          </a:p>
          <a:p>
            <a:pPr marL="342900" indent="-342900">
              <a:lnSpc>
                <a:spcPct val="150000"/>
              </a:lnSpc>
              <a:buFont typeface="Arial" panose="020B0604020202020204" pitchFamily="34" charset="0"/>
              <a:buChar char="•"/>
            </a:pPr>
            <a:r>
              <a:rPr lang="en-US" sz="2000" dirty="0">
                <a:solidFill>
                  <a:schemeClr val="tx1"/>
                </a:solidFill>
              </a:rPr>
              <a:t>Scrum Master updated chart after daily standup</a:t>
            </a:r>
            <a:endParaRPr lang="en-AU" sz="2000" dirty="0">
              <a:solidFill>
                <a:schemeClr val="tx1"/>
              </a:solidFill>
            </a:endParaRPr>
          </a:p>
        </p:txBody>
      </p:sp>
      <p:pic>
        <p:nvPicPr>
          <p:cNvPr id="14" name="Picture 13" descr="Macintosh HD:Users:eileenocallaghan:Documents:Melbourne:SWEN90016:w5-eoc:images:scrum burndown - story points.png">
            <a:extLst>
              <a:ext uri="{FF2B5EF4-FFF2-40B4-BE49-F238E27FC236}">
                <a16:creationId xmlns:a16="http://schemas.microsoft.com/office/drawing/2014/main" id="{35A94558-C8F5-CF42-993F-522A901515BB}"/>
              </a:ext>
            </a:extLst>
          </p:cNvPr>
          <p:cNvPicPr/>
          <p:nvPr/>
        </p:nvPicPr>
        <p:blipFill rotWithShape="1">
          <a:blip r:embed="rId3">
            <a:extLst>
              <a:ext uri="{28A0092B-C50C-407E-A947-70E740481C1C}">
                <a14:useLocalDpi xmlns:a14="http://schemas.microsoft.com/office/drawing/2010/main" val="0"/>
              </a:ext>
            </a:extLst>
          </a:blip>
          <a:srcRect t="14207"/>
          <a:stretch/>
        </p:blipFill>
        <p:spPr bwMode="auto">
          <a:xfrm>
            <a:off x="1684658" y="1421147"/>
            <a:ext cx="6495393" cy="3641835"/>
          </a:xfrm>
          <a:prstGeom prst="rect">
            <a:avLst/>
          </a:prstGeom>
          <a:noFill/>
          <a:ln>
            <a:noFill/>
          </a:ln>
          <a:extLst>
            <a:ext uri="{53640926-AAD7-44d8-BBD7-CCE9431645EC}">
              <a14:shadowObscured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16cid="http://schemas.microsoft.com/office/word/2016/wordml/cid"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14="http://schemas.microsoft.com/office/drawing/2010/main" xmlns:w="http://schemas.openxmlformats.org/wordprocessingml/2006/main" xmlns:w10="urn:schemas-microsoft-com:office:word" xmlns:v="urn:schemas-microsoft-com:vml" xmlns:o="urn:schemas-microsoft-com:office:office" xmlns:mv="urn:schemas-microsoft-com:mac:vml" xmlns:mo="http://schemas.microsoft.com/office/mac/office/2008/main" xmlns="" xmlns:lc="http://schemas.openxmlformats.org/drawingml/2006/lockedCanvas"/>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27"/>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15</a:t>
            </a:fld>
            <a:r>
              <a:rPr lang="en-AU" sz="1200">
                <a:solidFill>
                  <a:srgbClr val="888888"/>
                </a:solidFill>
                <a:latin typeface="Arial"/>
                <a:ea typeface="Arial"/>
                <a:cs typeface="Arial"/>
                <a:sym typeface="Arial"/>
              </a:rPr>
              <a:t>-</a:t>
            </a:r>
            <a:endParaRPr/>
          </a:p>
        </p:txBody>
      </p:sp>
      <p:pic>
        <p:nvPicPr>
          <p:cNvPr id="407" name="Google Shape;407;p27"/>
          <p:cNvPicPr preferRelativeResize="0"/>
          <p:nvPr/>
        </p:nvPicPr>
        <p:blipFill rotWithShape="1">
          <a:blip r:embed="rId3">
            <a:alphaModFix/>
          </a:blip>
          <a:srcRect/>
          <a:stretch/>
        </p:blipFill>
        <p:spPr>
          <a:xfrm>
            <a:off x="1018286" y="2976838"/>
            <a:ext cx="4274769" cy="2953470"/>
          </a:xfrm>
          <a:prstGeom prst="rect">
            <a:avLst/>
          </a:prstGeom>
          <a:noFill/>
          <a:ln>
            <a:noFill/>
          </a:ln>
        </p:spPr>
      </p:pic>
      <p:sp>
        <p:nvSpPr>
          <p:cNvPr id="408" name="Google Shape;408;p27"/>
          <p:cNvSpPr txBox="1">
            <a:spLocks noGrp="1"/>
          </p:cNvSpPr>
          <p:nvPr>
            <p:ph type="title"/>
          </p:nvPr>
        </p:nvSpPr>
        <p:spPr>
          <a:xfrm>
            <a:off x="2854036" y="76200"/>
            <a:ext cx="6213764"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Agile Scrum Velocity</a:t>
            </a:r>
            <a:endParaRPr/>
          </a:p>
        </p:txBody>
      </p:sp>
      <p:sp>
        <p:nvSpPr>
          <p:cNvPr id="409" name="Google Shape;409;p27"/>
          <p:cNvSpPr txBox="1"/>
          <p:nvPr/>
        </p:nvSpPr>
        <p:spPr>
          <a:xfrm rot="-5400000">
            <a:off x="-635428" y="4099075"/>
            <a:ext cx="2599898" cy="551184"/>
          </a:xfrm>
          <a:prstGeom prst="rect">
            <a:avLst/>
          </a:prstGeom>
          <a:noFill/>
          <a:ln>
            <a:noFill/>
          </a:ln>
        </p:spPr>
        <p:txBody>
          <a:bodyPr spcFirstLastPara="1" wrap="square" lIns="91425" tIns="45700" rIns="91425" bIns="45700" anchor="t" anchorCtr="0">
            <a:noAutofit/>
          </a:bodyPr>
          <a:lstStyle/>
          <a:p>
            <a:pPr marL="457200" marR="0" lvl="1" indent="0" algn="l" rtl="0">
              <a:spcBef>
                <a:spcPts val="0"/>
              </a:spcBef>
              <a:spcAft>
                <a:spcPts val="0"/>
              </a:spcAft>
              <a:buClr>
                <a:srgbClr val="002060"/>
              </a:buClr>
              <a:buSzPts val="2400"/>
              <a:buFont typeface="Arial"/>
              <a:buNone/>
            </a:pPr>
            <a:r>
              <a:rPr lang="en-AU" sz="2400" b="0" i="0" u="none" strike="noStrike" cap="none" dirty="0">
                <a:solidFill>
                  <a:srgbClr val="002060"/>
                </a:solidFill>
                <a:latin typeface="Arial"/>
                <a:ea typeface="Arial"/>
                <a:cs typeface="Arial"/>
                <a:sym typeface="Arial"/>
              </a:rPr>
              <a:t>Y-axis: effort</a:t>
            </a:r>
            <a:endParaRPr dirty="0"/>
          </a:p>
        </p:txBody>
      </p:sp>
      <p:sp>
        <p:nvSpPr>
          <p:cNvPr id="410" name="Google Shape;410;p27"/>
          <p:cNvSpPr txBox="1"/>
          <p:nvPr/>
        </p:nvSpPr>
        <p:spPr>
          <a:xfrm>
            <a:off x="591752" y="1216980"/>
            <a:ext cx="7248720" cy="1719618"/>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Clr>
                <a:srgbClr val="00B050"/>
              </a:buClr>
              <a:buSzPts val="2000"/>
              <a:buFont typeface="Arial"/>
              <a:buNone/>
            </a:pPr>
            <a:r>
              <a:rPr lang="en-AU" sz="2000" dirty="0">
                <a:solidFill>
                  <a:srgbClr val="00B050"/>
                </a:solidFill>
                <a:latin typeface="Arial"/>
                <a:ea typeface="Arial"/>
                <a:cs typeface="Arial"/>
                <a:sym typeface="Arial"/>
              </a:rPr>
              <a:t>Velocity determines the slope of the </a:t>
            </a:r>
            <a:r>
              <a:rPr lang="en-AU" sz="2000" dirty="0" err="1">
                <a:solidFill>
                  <a:srgbClr val="00B050"/>
                </a:solidFill>
                <a:latin typeface="Arial"/>
                <a:ea typeface="Arial"/>
                <a:cs typeface="Arial"/>
                <a:sym typeface="Arial"/>
              </a:rPr>
              <a:t>BurnDown</a:t>
            </a:r>
            <a:r>
              <a:rPr lang="en-AU" sz="2000" dirty="0">
                <a:solidFill>
                  <a:srgbClr val="00B050"/>
                </a:solidFill>
                <a:latin typeface="Arial"/>
                <a:ea typeface="Arial"/>
                <a:cs typeface="Arial"/>
                <a:sym typeface="Arial"/>
              </a:rPr>
              <a:t> charts</a:t>
            </a:r>
            <a:endParaRPr dirty="0"/>
          </a:p>
          <a:p>
            <a:pPr marL="342900" marR="0" lvl="0" indent="-342900" algn="l" rtl="0">
              <a:lnSpc>
                <a:spcPct val="150000"/>
              </a:lnSpc>
              <a:spcBef>
                <a:spcPts val="400"/>
              </a:spcBef>
              <a:spcAft>
                <a:spcPts val="0"/>
              </a:spcAft>
              <a:buClr>
                <a:schemeClr val="dk1"/>
              </a:buClr>
              <a:buSzPts val="2000"/>
              <a:buFont typeface="Arial"/>
              <a:buChar char="•"/>
            </a:pPr>
            <a:r>
              <a:rPr lang="en-AU" sz="2000" dirty="0">
                <a:solidFill>
                  <a:schemeClr val="dk1"/>
                </a:solidFill>
                <a:latin typeface="Arial"/>
                <a:ea typeface="Arial"/>
                <a:cs typeface="Arial"/>
                <a:sym typeface="Arial"/>
              </a:rPr>
              <a:t>The Scrum Master can track remaining effort</a:t>
            </a:r>
            <a:endParaRPr dirty="0"/>
          </a:p>
          <a:p>
            <a:pPr marL="342900" marR="0" lvl="0" indent="-342900" algn="l" rtl="0">
              <a:lnSpc>
                <a:spcPct val="150000"/>
              </a:lnSpc>
              <a:spcBef>
                <a:spcPts val="400"/>
              </a:spcBef>
              <a:spcAft>
                <a:spcPts val="0"/>
              </a:spcAft>
              <a:buClr>
                <a:schemeClr val="dk1"/>
              </a:buClr>
              <a:buSzPts val="2000"/>
              <a:buFont typeface="Arial"/>
              <a:buChar char="•"/>
            </a:pPr>
            <a:r>
              <a:rPr lang="en-AU" sz="2000" dirty="0">
                <a:solidFill>
                  <a:schemeClr val="dk1"/>
                </a:solidFill>
                <a:latin typeface="Arial"/>
                <a:ea typeface="Arial"/>
                <a:cs typeface="Arial"/>
                <a:sym typeface="Arial"/>
              </a:rPr>
              <a:t>Predict when the release milestones will be reached</a:t>
            </a:r>
            <a:endParaRPr sz="2000" dirty="0">
              <a:solidFill>
                <a:schemeClr val="dk1"/>
              </a:solidFill>
              <a:latin typeface="Arial"/>
              <a:ea typeface="Arial"/>
              <a:cs typeface="Arial"/>
              <a:sym typeface="Arial"/>
            </a:endParaRPr>
          </a:p>
        </p:txBody>
      </p:sp>
      <p:sp>
        <p:nvSpPr>
          <p:cNvPr id="411" name="Google Shape;411;p27"/>
          <p:cNvSpPr txBox="1"/>
          <p:nvPr/>
        </p:nvSpPr>
        <p:spPr>
          <a:xfrm>
            <a:off x="3475862" y="5872180"/>
            <a:ext cx="2345141" cy="660366"/>
          </a:xfrm>
          <a:prstGeom prst="rect">
            <a:avLst/>
          </a:prstGeom>
          <a:noFill/>
          <a:ln>
            <a:noFill/>
          </a:ln>
        </p:spPr>
        <p:txBody>
          <a:bodyPr spcFirstLastPara="1" wrap="square" lIns="91425" tIns="45700" rIns="91425" bIns="45700" anchor="t" anchorCtr="0">
            <a:noAutofit/>
          </a:bodyPr>
          <a:lstStyle/>
          <a:p>
            <a:pPr marL="457200" marR="0" lvl="1" indent="0" algn="l" rtl="0">
              <a:spcBef>
                <a:spcPts val="0"/>
              </a:spcBef>
              <a:spcAft>
                <a:spcPts val="0"/>
              </a:spcAft>
              <a:buClr>
                <a:srgbClr val="002060"/>
              </a:buClr>
              <a:buSzPts val="2400"/>
              <a:buFont typeface="Arial"/>
              <a:buNone/>
            </a:pPr>
            <a:r>
              <a:rPr lang="en-AU" sz="2400" b="0" i="0" u="none" strike="noStrike" cap="none" dirty="0">
                <a:solidFill>
                  <a:srgbClr val="002060"/>
                </a:solidFill>
                <a:latin typeface="Arial"/>
                <a:ea typeface="Arial"/>
                <a:cs typeface="Arial"/>
                <a:sym typeface="Arial"/>
              </a:rPr>
              <a:t>X-axis: time</a:t>
            </a:r>
            <a:endParaRPr dirty="0"/>
          </a:p>
          <a:p>
            <a:pPr marL="342900" marR="0" lvl="0" indent="-165100" algn="l" rtl="0">
              <a:spcBef>
                <a:spcPts val="560"/>
              </a:spcBef>
              <a:spcAft>
                <a:spcPts val="0"/>
              </a:spcAft>
              <a:buClr>
                <a:schemeClr val="dk1"/>
              </a:buClr>
              <a:buSzPts val="2800"/>
              <a:buFont typeface="Arial"/>
              <a:buNone/>
            </a:pPr>
            <a:endParaRPr sz="2800" dirty="0">
              <a:solidFill>
                <a:schemeClr val="dk1"/>
              </a:solidFill>
              <a:latin typeface="Arial"/>
              <a:ea typeface="Arial"/>
              <a:cs typeface="Arial"/>
              <a:sym typeface="Arial"/>
            </a:endParaRPr>
          </a:p>
        </p:txBody>
      </p:sp>
      <p:sp>
        <p:nvSpPr>
          <p:cNvPr id="9" name="Shape 176">
            <a:extLst>
              <a:ext uri="{FF2B5EF4-FFF2-40B4-BE49-F238E27FC236}">
                <a16:creationId xmlns:a16="http://schemas.microsoft.com/office/drawing/2014/main" id="{D005307E-8436-F946-80EE-88055ED190BF}"/>
              </a:ext>
            </a:extLst>
          </p:cNvPr>
          <p:cNvSpPr txBox="1"/>
          <p:nvPr/>
        </p:nvSpPr>
        <p:spPr>
          <a:xfrm>
            <a:off x="5635623" y="3128829"/>
            <a:ext cx="3213232" cy="1925452"/>
          </a:xfrm>
          <a:prstGeom prst="rect">
            <a:avLst/>
          </a:prstGeom>
          <a:noFill/>
          <a:ln>
            <a:noFill/>
          </a:ln>
        </p:spPr>
        <p:txBody>
          <a:bodyPr spcFirstLastPara="1" wrap="square" lIns="91425" tIns="45700" rIns="91425" bIns="45700" anchor="t" anchorCtr="0">
            <a:noAutofit/>
          </a:bodyPr>
          <a:lstStyle/>
          <a:p>
            <a:pPr marL="742950" marR="0" lvl="1" indent="-285750" algn="l" rtl="0">
              <a:spcBef>
                <a:spcPts val="0"/>
              </a:spcBef>
              <a:spcAft>
                <a:spcPts val="0"/>
              </a:spcAft>
              <a:buClr>
                <a:srgbClr val="002060"/>
              </a:buClr>
              <a:buSzPts val="2000"/>
              <a:buFont typeface="Arial"/>
              <a:buChar char="–"/>
            </a:pPr>
            <a:r>
              <a:rPr lang="en-AU" sz="2000" b="0" i="0" u="none" strike="noStrike" cap="none" dirty="0">
                <a:solidFill>
                  <a:srgbClr val="002060"/>
                </a:solidFill>
                <a:latin typeface="Arial"/>
                <a:ea typeface="Arial"/>
                <a:cs typeface="Arial"/>
                <a:sym typeface="Arial"/>
              </a:rPr>
              <a:t>Ideal schedule is the straight line</a:t>
            </a:r>
            <a:endParaRPr dirty="0"/>
          </a:p>
          <a:p>
            <a:pPr marL="742950" marR="0" lvl="1" indent="-158750" algn="l" rtl="0">
              <a:spcBef>
                <a:spcPts val="400"/>
              </a:spcBef>
              <a:spcAft>
                <a:spcPts val="0"/>
              </a:spcAft>
              <a:buClr>
                <a:srgbClr val="002060"/>
              </a:buClr>
              <a:buSzPts val="2000"/>
              <a:buFont typeface="Arial"/>
              <a:buNone/>
            </a:pPr>
            <a:endParaRPr sz="2000" b="0" i="0" u="none" strike="noStrike" cap="none" dirty="0">
              <a:solidFill>
                <a:srgbClr val="002060"/>
              </a:solidFill>
              <a:latin typeface="Arial"/>
              <a:ea typeface="Arial"/>
              <a:cs typeface="Arial"/>
              <a:sym typeface="Arial"/>
            </a:endParaRPr>
          </a:p>
          <a:p>
            <a:pPr marL="742950" marR="0" lvl="1" indent="-285750" algn="l" rtl="0">
              <a:spcBef>
                <a:spcPts val="400"/>
              </a:spcBef>
              <a:spcAft>
                <a:spcPts val="0"/>
              </a:spcAft>
              <a:buClr>
                <a:srgbClr val="002060"/>
              </a:buClr>
              <a:buSzPts val="2000"/>
              <a:buFont typeface="Arial"/>
              <a:buChar char="–"/>
            </a:pPr>
            <a:r>
              <a:rPr lang="en-AU" sz="2000" b="0" i="0" u="none" strike="noStrike" cap="none" dirty="0">
                <a:solidFill>
                  <a:srgbClr val="002060"/>
                </a:solidFill>
                <a:latin typeface="Arial"/>
                <a:ea typeface="Arial"/>
                <a:cs typeface="Arial"/>
                <a:sym typeface="Arial"/>
              </a:rPr>
              <a:t>Actual schedule is the jagged line</a:t>
            </a:r>
            <a:endParaRPr dirty="0"/>
          </a:p>
        </p:txBody>
      </p:sp>
      <p:sp>
        <p:nvSpPr>
          <p:cNvPr id="10" name="Shape 177">
            <a:extLst>
              <a:ext uri="{FF2B5EF4-FFF2-40B4-BE49-F238E27FC236}">
                <a16:creationId xmlns:a16="http://schemas.microsoft.com/office/drawing/2014/main" id="{99840311-7115-734E-995D-497EC6F3FDEC}"/>
              </a:ext>
            </a:extLst>
          </p:cNvPr>
          <p:cNvSpPr txBox="1"/>
          <p:nvPr/>
        </p:nvSpPr>
        <p:spPr>
          <a:xfrm>
            <a:off x="5671774" y="5039814"/>
            <a:ext cx="2900726" cy="1444929"/>
          </a:xfrm>
          <a:prstGeom prst="rect">
            <a:avLst/>
          </a:prstGeom>
          <a:noFill/>
          <a:ln>
            <a:noFill/>
          </a:ln>
        </p:spPr>
        <p:txBody>
          <a:bodyPr spcFirstLastPara="1" wrap="square" lIns="91425" tIns="45700" rIns="91425" bIns="45700" anchor="t" anchorCtr="0">
            <a:noAutofit/>
          </a:bodyPr>
          <a:lstStyle/>
          <a:p>
            <a:pPr marL="742950" marR="0" lvl="1" indent="-285750" algn="l" rtl="0">
              <a:spcBef>
                <a:spcPts val="0"/>
              </a:spcBef>
              <a:spcAft>
                <a:spcPts val="0"/>
              </a:spcAft>
              <a:buClr>
                <a:srgbClr val="002060"/>
              </a:buClr>
              <a:buSzPts val="2000"/>
              <a:buFont typeface="Arial"/>
              <a:buChar char="–"/>
            </a:pPr>
            <a:r>
              <a:rPr lang="en-AU" sz="2000" b="0" i="0" u="none" strike="noStrike" cap="none" dirty="0">
                <a:solidFill>
                  <a:srgbClr val="002060"/>
                </a:solidFill>
                <a:latin typeface="Arial"/>
                <a:ea typeface="Arial"/>
                <a:cs typeface="Arial"/>
                <a:sym typeface="Arial"/>
              </a:rPr>
              <a:t>The height of the chart shows the amount of work remaining</a:t>
            </a:r>
            <a:endParaRPr dirty="0"/>
          </a:p>
        </p:txBody>
      </p:sp>
      <p:sp>
        <p:nvSpPr>
          <p:cNvPr id="11" name="Shape 130">
            <a:extLst>
              <a:ext uri="{FF2B5EF4-FFF2-40B4-BE49-F238E27FC236}">
                <a16:creationId xmlns:a16="http://schemas.microsoft.com/office/drawing/2014/main" id="{ABF6DDBF-AD78-2440-832C-2F7AFD523445}"/>
              </a:ext>
            </a:extLst>
          </p:cNvPr>
          <p:cNvSpPr txBox="1"/>
          <p:nvPr/>
        </p:nvSpPr>
        <p:spPr>
          <a:xfrm>
            <a:off x="5022166" y="1007522"/>
            <a:ext cx="3854548" cy="38518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00B0F0"/>
                </a:solidFill>
                <a:sym typeface="Arial"/>
              </a:rPr>
              <a:t>Fixed Date and Time constraints</a:t>
            </a:r>
            <a:endParaRPr dirty="0">
              <a:solidFill>
                <a:srgbClr val="00B0F0"/>
              </a:solidFill>
            </a:endParaRPr>
          </a:p>
        </p:txBody>
      </p:sp>
    </p:spTree>
    <p:extLst>
      <p:ext uri="{BB962C8B-B14F-4D97-AF65-F5344CB8AC3E}">
        <p14:creationId xmlns:p14="http://schemas.microsoft.com/office/powerpoint/2010/main" val="1286954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Shape 183"/>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16</a:t>
            </a:fld>
            <a:r>
              <a:rPr lang="en-AU" sz="1200">
                <a:solidFill>
                  <a:srgbClr val="888888"/>
                </a:solidFill>
                <a:latin typeface="Arial"/>
                <a:ea typeface="Arial"/>
                <a:cs typeface="Arial"/>
                <a:sym typeface="Arial"/>
              </a:rPr>
              <a:t>-</a:t>
            </a:r>
            <a:endParaRPr/>
          </a:p>
        </p:txBody>
      </p:sp>
      <p:sp>
        <p:nvSpPr>
          <p:cNvPr id="184" name="Shape 184"/>
          <p:cNvSpPr txBox="1"/>
          <p:nvPr/>
        </p:nvSpPr>
        <p:spPr>
          <a:xfrm>
            <a:off x="2504615" y="110361"/>
            <a:ext cx="5043082" cy="6861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None/>
            </a:pPr>
            <a:r>
              <a:rPr lang="en-AU" sz="3200">
                <a:solidFill>
                  <a:schemeClr val="lt1"/>
                </a:solidFill>
                <a:latin typeface="Arial"/>
                <a:ea typeface="Arial"/>
                <a:cs typeface="Arial"/>
                <a:sym typeface="Arial"/>
              </a:rPr>
              <a:t>Burn Down Chart: Activity</a:t>
            </a:r>
            <a:endParaRPr/>
          </a:p>
        </p:txBody>
      </p:sp>
      <p:sp>
        <p:nvSpPr>
          <p:cNvPr id="185" name="Shape 185"/>
          <p:cNvSpPr/>
          <p:nvPr/>
        </p:nvSpPr>
        <p:spPr>
          <a:xfrm>
            <a:off x="135710" y="3901152"/>
            <a:ext cx="8472714" cy="2554545"/>
          </a:xfrm>
          <a:prstGeom prst="rect">
            <a:avLst/>
          </a:prstGeom>
          <a:noFill/>
          <a:ln>
            <a:noFill/>
          </a:ln>
        </p:spPr>
        <p:txBody>
          <a:bodyPr spcFirstLastPara="1" wrap="square" lIns="91425" tIns="45700" rIns="91425" bIns="45700" anchor="t" anchorCtr="0">
            <a:noAutofit/>
          </a:bodyPr>
          <a:lstStyle/>
          <a:p>
            <a:pPr marL="457200" marR="0" lvl="0" indent="-457200" algn="l" rtl="0">
              <a:spcBef>
                <a:spcPts val="0"/>
              </a:spcBef>
              <a:spcAft>
                <a:spcPts val="0"/>
              </a:spcAft>
              <a:buClr>
                <a:schemeClr val="dk1"/>
              </a:buClr>
              <a:buSzPts val="2000"/>
              <a:buFont typeface="Arial"/>
              <a:buAutoNum type="arabicPeriod"/>
            </a:pPr>
            <a:r>
              <a:rPr lang="en-AU" sz="2000" dirty="0">
                <a:solidFill>
                  <a:schemeClr val="dk1"/>
                </a:solidFill>
                <a:latin typeface="Calibri"/>
                <a:ea typeface="Calibri"/>
                <a:cs typeface="Calibri"/>
                <a:sym typeface="Calibri"/>
              </a:rPr>
              <a:t>Estimate how many weeks this team will take to deliver?</a:t>
            </a:r>
            <a:endParaRPr dirty="0"/>
          </a:p>
          <a:p>
            <a:pPr marL="457200" marR="0" lvl="0" indent="-330200" algn="l" rtl="0">
              <a:spcBef>
                <a:spcPts val="0"/>
              </a:spcBef>
              <a:spcAft>
                <a:spcPts val="0"/>
              </a:spcAft>
              <a:buClr>
                <a:schemeClr val="dk1"/>
              </a:buClr>
              <a:buSzPts val="2000"/>
              <a:buFont typeface="Arial"/>
              <a:buNone/>
            </a:pPr>
            <a:endParaRPr sz="2000" dirty="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2000"/>
              <a:buFont typeface="+mj-lt"/>
              <a:buAutoNum type="arabicPeriod" startAt="2"/>
            </a:pPr>
            <a:r>
              <a:rPr lang="en-AU" sz="2000" dirty="0">
                <a:solidFill>
                  <a:schemeClr val="dk1"/>
                </a:solidFill>
                <a:latin typeface="Calibri"/>
                <a:ea typeface="Calibri"/>
                <a:cs typeface="Calibri"/>
                <a:sym typeface="Calibri"/>
              </a:rPr>
              <a:t>If the team actually completes the first two User Stories in two weeks, then what is the actual velocity of the team? </a:t>
            </a:r>
            <a:endParaRPr dirty="0"/>
          </a:p>
          <a:p>
            <a:pPr marL="457200" marR="0" lvl="0" indent="-330200" algn="l" rtl="0">
              <a:spcBef>
                <a:spcPts val="0"/>
              </a:spcBef>
              <a:spcAft>
                <a:spcPts val="0"/>
              </a:spcAft>
              <a:buClr>
                <a:schemeClr val="dk1"/>
              </a:buClr>
              <a:buSzPts val="2000"/>
              <a:buFont typeface="Arial"/>
              <a:buNone/>
            </a:pPr>
            <a:endParaRPr sz="2000" dirty="0">
              <a:solidFill>
                <a:schemeClr val="dk1"/>
              </a:solidFill>
              <a:latin typeface="Calibri"/>
              <a:ea typeface="Calibri"/>
              <a:cs typeface="Calibri"/>
              <a:sym typeface="Calibri"/>
            </a:endParaRPr>
          </a:p>
          <a:p>
            <a:pPr marL="457200" marR="0" lvl="0" indent="-457200" algn="l" rtl="0">
              <a:spcBef>
                <a:spcPts val="0"/>
              </a:spcBef>
              <a:spcAft>
                <a:spcPts val="0"/>
              </a:spcAft>
              <a:buClr>
                <a:schemeClr val="dk1"/>
              </a:buClr>
              <a:buSzPts val="2000"/>
              <a:buFont typeface="+mj-lt"/>
              <a:buAutoNum type="arabicPeriod" startAt="3"/>
            </a:pPr>
            <a:r>
              <a:rPr lang="en-AU" sz="2000" dirty="0">
                <a:solidFill>
                  <a:schemeClr val="dk1"/>
                </a:solidFill>
                <a:latin typeface="Calibri"/>
                <a:ea typeface="Calibri"/>
                <a:cs typeface="Calibri"/>
                <a:sym typeface="Calibri"/>
              </a:rPr>
              <a:t>If a new User Story with Story Point=1 is added at the start of week 3, then in how many weeks do you estimate this project will take to be delivered now?</a:t>
            </a:r>
            <a:endParaRPr sz="2000" dirty="0">
              <a:solidFill>
                <a:schemeClr val="dk1"/>
              </a:solidFill>
              <a:latin typeface="Calibri"/>
              <a:ea typeface="Calibri"/>
              <a:cs typeface="Calibri"/>
              <a:sym typeface="Calibri"/>
            </a:endParaRPr>
          </a:p>
        </p:txBody>
      </p:sp>
      <p:graphicFrame>
        <p:nvGraphicFramePr>
          <p:cNvPr id="186" name="Shape 186"/>
          <p:cNvGraphicFramePr/>
          <p:nvPr/>
        </p:nvGraphicFramePr>
        <p:xfrm>
          <a:off x="5845191" y="1027977"/>
          <a:ext cx="2843725" cy="2910150"/>
        </p:xfrm>
        <a:graphic>
          <a:graphicData uri="http://schemas.openxmlformats.org/drawingml/2006/table">
            <a:tbl>
              <a:tblPr firstRow="1" firstCol="1" bandRow="1">
                <a:noFill/>
                <a:tableStyleId>{44A254B7-6194-4E81-8C8F-68599A488C88}</a:tableStyleId>
              </a:tblPr>
              <a:tblGrid>
                <a:gridCol w="1445450">
                  <a:extLst>
                    <a:ext uri="{9D8B030D-6E8A-4147-A177-3AD203B41FA5}">
                      <a16:colId xmlns:a16="http://schemas.microsoft.com/office/drawing/2014/main" val="20000"/>
                    </a:ext>
                  </a:extLst>
                </a:gridCol>
                <a:gridCol w="1398275">
                  <a:extLst>
                    <a:ext uri="{9D8B030D-6E8A-4147-A177-3AD203B41FA5}">
                      <a16:colId xmlns:a16="http://schemas.microsoft.com/office/drawing/2014/main" val="20001"/>
                    </a:ext>
                  </a:extLst>
                </a:gridCol>
              </a:tblGrid>
              <a:tr h="323350">
                <a:tc gridSpan="2">
                  <a:txBody>
                    <a:bodyPr/>
                    <a:lstStyle/>
                    <a:p>
                      <a:pPr marL="0" marR="0" lvl="0" indent="0" algn="ctr" rtl="0">
                        <a:spcBef>
                          <a:spcPts val="0"/>
                        </a:spcBef>
                        <a:spcAft>
                          <a:spcPts val="0"/>
                        </a:spcAft>
                        <a:buNone/>
                      </a:pPr>
                      <a:r>
                        <a:rPr lang="en-AU" sz="1200" u="none" strike="noStrike" cap="none">
                          <a:solidFill>
                            <a:schemeClr val="dk1"/>
                          </a:solidFill>
                        </a:rPr>
                        <a:t>Product Backlog</a:t>
                      </a:r>
                      <a:endParaRPr sz="750" u="none" strike="noStrike" cap="none">
                        <a:solidFill>
                          <a:schemeClr val="dk1"/>
                        </a:solidFill>
                        <a:latin typeface="Helvetica Neue"/>
                        <a:ea typeface="Helvetica Neue"/>
                        <a:cs typeface="Helvetica Neue"/>
                        <a:sym typeface="Helvetica Neue"/>
                      </a:endParaRPr>
                    </a:p>
                  </a:txBody>
                  <a:tcPr marL="68575" marR="68575" marT="0" marB="0"/>
                </a:tc>
                <a:tc hMerge="1">
                  <a:txBody>
                    <a:bodyPr/>
                    <a:lstStyle/>
                    <a:p>
                      <a:endParaRPr lang="en-US"/>
                    </a:p>
                  </a:txBody>
                  <a:tcPr/>
                </a:tc>
                <a:extLst>
                  <a:ext uri="{0D108BD9-81ED-4DB2-BD59-A6C34878D82A}">
                    <a16:rowId xmlns:a16="http://schemas.microsoft.com/office/drawing/2014/main" val="10000"/>
                  </a:ext>
                </a:extLst>
              </a:tr>
              <a:tr h="323350">
                <a:tc>
                  <a:txBody>
                    <a:bodyPr/>
                    <a:lstStyle/>
                    <a:p>
                      <a:pPr marL="0" marR="0" lvl="0" indent="0" algn="l" rtl="0">
                        <a:spcBef>
                          <a:spcPts val="0"/>
                        </a:spcBef>
                        <a:spcAft>
                          <a:spcPts val="0"/>
                        </a:spcAft>
                        <a:buNone/>
                      </a:pPr>
                      <a:r>
                        <a:rPr lang="en-AU" sz="1200" u="none" strike="noStrike" cap="none">
                          <a:solidFill>
                            <a:schemeClr val="dk1"/>
                          </a:solidFill>
                        </a:rPr>
                        <a:t>User Story</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l" rtl="0">
                        <a:spcBef>
                          <a:spcPts val="0"/>
                        </a:spcBef>
                        <a:spcAft>
                          <a:spcPts val="0"/>
                        </a:spcAft>
                        <a:buNone/>
                      </a:pPr>
                      <a:r>
                        <a:rPr lang="en-AU" sz="1200" u="none" strike="noStrike" cap="none">
                          <a:solidFill>
                            <a:schemeClr val="dk1"/>
                          </a:solidFill>
                        </a:rPr>
                        <a:t>Story Point</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1"/>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Story_1</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2"/>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Story_2</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5</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3"/>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Story_3</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13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4"/>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Story_4</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8</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5"/>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Story_5</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1</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6"/>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Story_6</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7"/>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Story_7</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2</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8"/>
                  </a:ext>
                </a:extLst>
              </a:tr>
            </a:tbl>
          </a:graphicData>
        </a:graphic>
      </p:graphicFrame>
      <p:sp>
        <p:nvSpPr>
          <p:cNvPr id="187" name="Shape 187"/>
          <p:cNvSpPr/>
          <p:nvPr/>
        </p:nvSpPr>
        <p:spPr>
          <a:xfrm>
            <a:off x="633233" y="1300087"/>
            <a:ext cx="4896030"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dirty="0">
                <a:solidFill>
                  <a:schemeClr val="dk1"/>
                </a:solidFill>
                <a:latin typeface="Calibri"/>
                <a:ea typeface="Calibri"/>
                <a:cs typeface="Calibri"/>
                <a:sym typeface="Calibri"/>
              </a:rPr>
              <a:t>A project has this groomed  </a:t>
            </a:r>
            <a:r>
              <a:rPr lang="en-AU" sz="2000" b="1" dirty="0">
                <a:solidFill>
                  <a:srgbClr val="00B050"/>
                </a:solidFill>
                <a:latin typeface="Calibri"/>
                <a:ea typeface="Calibri"/>
                <a:cs typeface="Calibri"/>
                <a:sym typeface="Calibri"/>
              </a:rPr>
              <a:t>Product Backlog</a:t>
            </a:r>
            <a:r>
              <a:rPr lang="en-AU" sz="2000" dirty="0">
                <a:solidFill>
                  <a:schemeClr val="dk1"/>
                </a:solidFill>
                <a:latin typeface="Calibri"/>
                <a:ea typeface="Calibri"/>
                <a:cs typeface="Calibri"/>
                <a:sym typeface="Calibri"/>
              </a:rPr>
              <a:t>, consisting of these </a:t>
            </a:r>
            <a:r>
              <a:rPr lang="en-AU" sz="2000" b="1" dirty="0">
                <a:solidFill>
                  <a:srgbClr val="00B050"/>
                </a:solidFill>
                <a:latin typeface="Calibri"/>
                <a:ea typeface="Calibri"/>
                <a:cs typeface="Calibri"/>
                <a:sym typeface="Calibri"/>
              </a:rPr>
              <a:t>User Stories </a:t>
            </a:r>
            <a:r>
              <a:rPr lang="en-AU" sz="2000" dirty="0">
                <a:solidFill>
                  <a:schemeClr val="dk1"/>
                </a:solidFill>
                <a:latin typeface="Calibri"/>
                <a:ea typeface="Calibri"/>
                <a:cs typeface="Calibri"/>
                <a:sym typeface="Calibri"/>
              </a:rPr>
              <a:t>which have been estimated to have these </a:t>
            </a:r>
            <a:r>
              <a:rPr lang="en-AU" sz="2000" b="1" dirty="0">
                <a:solidFill>
                  <a:srgbClr val="00B050"/>
                </a:solidFill>
                <a:latin typeface="Calibri"/>
                <a:ea typeface="Calibri"/>
                <a:cs typeface="Calibri"/>
                <a:sym typeface="Calibri"/>
              </a:rPr>
              <a:t>Story Points</a:t>
            </a:r>
            <a:r>
              <a:rPr lang="en-AU" sz="2000" dirty="0">
                <a:solidFill>
                  <a:schemeClr val="dk1"/>
                </a:solidFill>
                <a:latin typeface="Calibri"/>
                <a:ea typeface="Calibri"/>
                <a:cs typeface="Calibri"/>
                <a:sym typeface="Calibri"/>
              </a:rPr>
              <a:t>.</a:t>
            </a:r>
            <a:endParaRPr dirty="0"/>
          </a:p>
          <a:p>
            <a:pPr marL="0" marR="0" lvl="0" indent="0" algn="l" rtl="0">
              <a:spcBef>
                <a:spcPts val="0"/>
              </a:spcBef>
              <a:spcAft>
                <a:spcPts val="0"/>
              </a:spcAft>
              <a:buNone/>
            </a:pPr>
            <a:r>
              <a:rPr lang="en-AU" sz="2000" dirty="0">
                <a:solidFill>
                  <a:schemeClr val="dk1"/>
                </a:solidFill>
                <a:latin typeface="Calibri"/>
                <a:ea typeface="Calibri"/>
                <a:cs typeface="Calibri"/>
                <a:sym typeface="Calibri"/>
              </a:rPr>
              <a:t> </a:t>
            </a:r>
            <a:endParaRPr sz="2000" dirty="0">
              <a:solidFill>
                <a:schemeClr val="dk1"/>
              </a:solidFill>
              <a:latin typeface="Calibri"/>
              <a:ea typeface="Calibri"/>
              <a:cs typeface="Calibri"/>
              <a:sym typeface="Calibri"/>
            </a:endParaRPr>
          </a:p>
          <a:p>
            <a:pPr marL="0" marR="0" lvl="0" indent="0" algn="l" rtl="0">
              <a:spcBef>
                <a:spcPts val="0"/>
              </a:spcBef>
              <a:spcAft>
                <a:spcPts val="0"/>
              </a:spcAft>
              <a:buNone/>
            </a:pPr>
            <a:r>
              <a:rPr lang="en-AU" sz="2000" dirty="0">
                <a:solidFill>
                  <a:schemeClr val="dk1"/>
                </a:solidFill>
                <a:latin typeface="Calibri"/>
                <a:ea typeface="Calibri"/>
                <a:cs typeface="Calibri"/>
                <a:sym typeface="Calibri"/>
              </a:rPr>
              <a:t>An established development team has an average </a:t>
            </a:r>
            <a:r>
              <a:rPr lang="en-AU" sz="2000" b="1" i="1" dirty="0">
                <a:solidFill>
                  <a:srgbClr val="00B050"/>
                </a:solidFill>
                <a:latin typeface="Calibri"/>
                <a:ea typeface="Calibri"/>
                <a:cs typeface="Calibri"/>
                <a:sym typeface="Calibri"/>
              </a:rPr>
              <a:t>velocit</a:t>
            </a:r>
            <a:r>
              <a:rPr lang="en-AU" sz="2000" b="1" dirty="0">
                <a:solidFill>
                  <a:srgbClr val="00B050"/>
                </a:solidFill>
                <a:latin typeface="Calibri"/>
                <a:ea typeface="Calibri"/>
                <a:cs typeface="Calibri"/>
                <a:sym typeface="Calibri"/>
              </a:rPr>
              <a:t>y</a:t>
            </a:r>
            <a:r>
              <a:rPr lang="en-AU" sz="2000" dirty="0">
                <a:solidFill>
                  <a:schemeClr val="dk1"/>
                </a:solidFill>
                <a:latin typeface="Calibri"/>
                <a:ea typeface="Calibri"/>
                <a:cs typeface="Calibri"/>
                <a:sym typeface="Calibri"/>
              </a:rPr>
              <a:t> of </a:t>
            </a:r>
            <a:r>
              <a:rPr lang="en-AU" sz="2000" b="1" dirty="0">
                <a:solidFill>
                  <a:schemeClr val="dk1"/>
                </a:solidFill>
                <a:latin typeface="Calibri"/>
                <a:ea typeface="Calibri"/>
                <a:cs typeface="Calibri"/>
                <a:sym typeface="Calibri"/>
              </a:rPr>
              <a:t>seven</a:t>
            </a:r>
            <a:r>
              <a:rPr lang="en-AU" sz="2000" dirty="0">
                <a:solidFill>
                  <a:schemeClr val="dk1"/>
                </a:solidFill>
                <a:latin typeface="Calibri"/>
                <a:ea typeface="Calibri"/>
                <a:cs typeface="Calibri"/>
                <a:sym typeface="Calibri"/>
              </a:rPr>
              <a:t> User Story Points per fortnight</a:t>
            </a:r>
            <a:r>
              <a:rPr lang="en-AU" sz="2400" dirty="0">
                <a:solidFill>
                  <a:schemeClr val="dk1"/>
                </a:solidFill>
                <a:latin typeface="Calibri"/>
                <a:ea typeface="Calibri"/>
                <a:cs typeface="Calibri"/>
                <a:sym typeface="Calibri"/>
              </a:rPr>
              <a:t>.</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Shape 183"/>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17</a:t>
            </a:fld>
            <a:r>
              <a:rPr lang="en-AU" sz="1200">
                <a:solidFill>
                  <a:srgbClr val="888888"/>
                </a:solidFill>
                <a:latin typeface="Arial"/>
                <a:ea typeface="Arial"/>
                <a:cs typeface="Arial"/>
                <a:sym typeface="Arial"/>
              </a:rPr>
              <a:t>-</a:t>
            </a:r>
            <a:endParaRPr/>
          </a:p>
        </p:txBody>
      </p:sp>
      <p:sp>
        <p:nvSpPr>
          <p:cNvPr id="184" name="Shape 184"/>
          <p:cNvSpPr txBox="1"/>
          <p:nvPr/>
        </p:nvSpPr>
        <p:spPr>
          <a:xfrm>
            <a:off x="2504615" y="110361"/>
            <a:ext cx="5043082" cy="6861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None/>
            </a:pPr>
            <a:r>
              <a:rPr lang="en-AU" sz="3200">
                <a:solidFill>
                  <a:schemeClr val="lt1"/>
                </a:solidFill>
                <a:latin typeface="Arial"/>
                <a:ea typeface="Arial"/>
                <a:cs typeface="Arial"/>
                <a:sym typeface="Arial"/>
              </a:rPr>
              <a:t>Burn Down Chart: Activity</a:t>
            </a:r>
            <a:endParaRPr/>
          </a:p>
        </p:txBody>
      </p:sp>
      <p:sp>
        <p:nvSpPr>
          <p:cNvPr id="185" name="Shape 185"/>
          <p:cNvSpPr/>
          <p:nvPr/>
        </p:nvSpPr>
        <p:spPr>
          <a:xfrm>
            <a:off x="135710" y="4343400"/>
            <a:ext cx="8472714" cy="2112297"/>
          </a:xfrm>
          <a:prstGeom prst="rect">
            <a:avLst/>
          </a:prstGeom>
          <a:noFill/>
          <a:ln>
            <a:noFill/>
          </a:ln>
        </p:spPr>
        <p:txBody>
          <a:bodyPr spcFirstLastPara="1" wrap="square" lIns="91425" tIns="45700" rIns="91425" bIns="45700" anchor="t" anchorCtr="0">
            <a:noAutofit/>
          </a:bodyPr>
          <a:lstStyle/>
          <a:p>
            <a:pPr marL="457200" marR="0" lvl="0" indent="-457200" algn="l" rtl="0">
              <a:spcBef>
                <a:spcPts val="0"/>
              </a:spcBef>
              <a:spcAft>
                <a:spcPts val="0"/>
              </a:spcAft>
              <a:buClr>
                <a:schemeClr val="dk1"/>
              </a:buClr>
              <a:buSzPts val="2000"/>
              <a:buFont typeface="+mj-lt"/>
              <a:buAutoNum type="arabicPeriod" startAt="4"/>
            </a:pPr>
            <a:endParaRPr lang="en-AU" sz="2000" dirty="0">
              <a:solidFill>
                <a:schemeClr val="dk1"/>
              </a:solidFill>
              <a:latin typeface="Calibri"/>
              <a:ea typeface="Calibri"/>
              <a:cs typeface="Calibri"/>
              <a:sym typeface="Calibri"/>
            </a:endParaRPr>
          </a:p>
          <a:p>
            <a:pPr marL="457200" lvl="0" indent="-457200">
              <a:buClr>
                <a:schemeClr val="dk1"/>
              </a:buClr>
              <a:buSzPts val="2000"/>
              <a:buFont typeface="+mj-lt"/>
              <a:buAutoNum type="arabicPeriod" startAt="4"/>
            </a:pPr>
            <a:r>
              <a:rPr lang="en-AU" sz="2000" dirty="0">
                <a:solidFill>
                  <a:schemeClr val="dk1"/>
                </a:solidFill>
                <a:latin typeface="Calibri"/>
                <a:ea typeface="Calibri"/>
                <a:cs typeface="Calibri"/>
                <a:sym typeface="Calibri"/>
              </a:rPr>
              <a:t>Will User_Story_3 fit into a single sprint?</a:t>
            </a:r>
          </a:p>
          <a:p>
            <a:pPr lvl="0">
              <a:buClr>
                <a:schemeClr val="dk1"/>
              </a:buClr>
              <a:buSzPts val="2000"/>
            </a:pPr>
            <a:r>
              <a:rPr lang="en-AU" sz="2000" dirty="0">
                <a:solidFill>
                  <a:schemeClr val="dk1"/>
                </a:solidFill>
                <a:latin typeface="Calibri"/>
                <a:ea typeface="Calibri"/>
                <a:cs typeface="Calibri"/>
                <a:sym typeface="Calibri"/>
              </a:rPr>
              <a:t> </a:t>
            </a:r>
          </a:p>
          <a:p>
            <a:pPr marL="457200" indent="-457200">
              <a:buClr>
                <a:schemeClr val="dk1"/>
              </a:buClr>
              <a:buSzPts val="2000"/>
              <a:buFont typeface="+mj-lt"/>
              <a:buAutoNum type="arabicPeriod" startAt="5"/>
            </a:pPr>
            <a:r>
              <a:rPr lang="en-AU" sz="2000" dirty="0">
                <a:solidFill>
                  <a:schemeClr val="dk1"/>
                </a:solidFill>
                <a:latin typeface="Calibri"/>
                <a:ea typeface="Calibri"/>
                <a:cs typeface="Calibri"/>
                <a:sym typeface="Calibri"/>
              </a:rPr>
              <a:t>What process does Scrum have for completing User_Story_3 ?</a:t>
            </a:r>
            <a:endParaRPr dirty="0"/>
          </a:p>
          <a:p>
            <a:pPr marL="457200" marR="0" lvl="0" indent="-330200" algn="l" rtl="0">
              <a:spcBef>
                <a:spcPts val="0"/>
              </a:spcBef>
              <a:spcAft>
                <a:spcPts val="0"/>
              </a:spcAft>
              <a:buClr>
                <a:schemeClr val="dk1"/>
              </a:buClr>
              <a:buSzPts val="2000"/>
              <a:buFont typeface="Arial"/>
              <a:buNone/>
            </a:pPr>
            <a:endParaRPr sz="2000" dirty="0">
              <a:solidFill>
                <a:schemeClr val="dk1"/>
              </a:solidFill>
              <a:latin typeface="Calibri"/>
              <a:ea typeface="Calibri"/>
              <a:cs typeface="Calibri"/>
              <a:sym typeface="Calibri"/>
            </a:endParaRPr>
          </a:p>
        </p:txBody>
      </p:sp>
      <p:graphicFrame>
        <p:nvGraphicFramePr>
          <p:cNvPr id="186" name="Shape 186"/>
          <p:cNvGraphicFramePr/>
          <p:nvPr/>
        </p:nvGraphicFramePr>
        <p:xfrm>
          <a:off x="5845191" y="1027977"/>
          <a:ext cx="2843725" cy="2910150"/>
        </p:xfrm>
        <a:graphic>
          <a:graphicData uri="http://schemas.openxmlformats.org/drawingml/2006/table">
            <a:tbl>
              <a:tblPr firstRow="1" firstCol="1" bandRow="1">
                <a:noFill/>
                <a:tableStyleId>{44A254B7-6194-4E81-8C8F-68599A488C88}</a:tableStyleId>
              </a:tblPr>
              <a:tblGrid>
                <a:gridCol w="1445450">
                  <a:extLst>
                    <a:ext uri="{9D8B030D-6E8A-4147-A177-3AD203B41FA5}">
                      <a16:colId xmlns:a16="http://schemas.microsoft.com/office/drawing/2014/main" val="20000"/>
                    </a:ext>
                  </a:extLst>
                </a:gridCol>
                <a:gridCol w="1398275">
                  <a:extLst>
                    <a:ext uri="{9D8B030D-6E8A-4147-A177-3AD203B41FA5}">
                      <a16:colId xmlns:a16="http://schemas.microsoft.com/office/drawing/2014/main" val="20001"/>
                    </a:ext>
                  </a:extLst>
                </a:gridCol>
              </a:tblGrid>
              <a:tr h="323350">
                <a:tc gridSpan="2">
                  <a:txBody>
                    <a:bodyPr/>
                    <a:lstStyle/>
                    <a:p>
                      <a:pPr marL="0" marR="0" lvl="0" indent="0" algn="ctr" rtl="0">
                        <a:spcBef>
                          <a:spcPts val="0"/>
                        </a:spcBef>
                        <a:spcAft>
                          <a:spcPts val="0"/>
                        </a:spcAft>
                        <a:buNone/>
                      </a:pPr>
                      <a:r>
                        <a:rPr lang="en-AU" sz="1200" u="none" strike="noStrike" cap="none">
                          <a:solidFill>
                            <a:schemeClr val="dk1"/>
                          </a:solidFill>
                        </a:rPr>
                        <a:t>Product Backlog</a:t>
                      </a:r>
                      <a:endParaRPr sz="750" u="none" strike="noStrike" cap="none">
                        <a:solidFill>
                          <a:schemeClr val="dk1"/>
                        </a:solidFill>
                        <a:latin typeface="Helvetica Neue"/>
                        <a:ea typeface="Helvetica Neue"/>
                        <a:cs typeface="Helvetica Neue"/>
                        <a:sym typeface="Helvetica Neue"/>
                      </a:endParaRPr>
                    </a:p>
                  </a:txBody>
                  <a:tcPr marL="68575" marR="68575" marT="0" marB="0"/>
                </a:tc>
                <a:tc hMerge="1">
                  <a:txBody>
                    <a:bodyPr/>
                    <a:lstStyle/>
                    <a:p>
                      <a:endParaRPr lang="en-US"/>
                    </a:p>
                  </a:txBody>
                  <a:tcPr/>
                </a:tc>
                <a:extLst>
                  <a:ext uri="{0D108BD9-81ED-4DB2-BD59-A6C34878D82A}">
                    <a16:rowId xmlns:a16="http://schemas.microsoft.com/office/drawing/2014/main" val="10000"/>
                  </a:ext>
                </a:extLst>
              </a:tr>
              <a:tr h="323350">
                <a:tc>
                  <a:txBody>
                    <a:bodyPr/>
                    <a:lstStyle/>
                    <a:p>
                      <a:pPr marL="0" marR="0" lvl="0" indent="0" algn="l" rtl="0">
                        <a:spcBef>
                          <a:spcPts val="0"/>
                        </a:spcBef>
                        <a:spcAft>
                          <a:spcPts val="0"/>
                        </a:spcAft>
                        <a:buNone/>
                      </a:pPr>
                      <a:r>
                        <a:rPr lang="en-AU" sz="1200" u="none" strike="noStrike" cap="none">
                          <a:solidFill>
                            <a:schemeClr val="dk1"/>
                          </a:solidFill>
                        </a:rPr>
                        <a:t>User Story</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l" rtl="0">
                        <a:spcBef>
                          <a:spcPts val="0"/>
                        </a:spcBef>
                        <a:spcAft>
                          <a:spcPts val="0"/>
                        </a:spcAft>
                        <a:buNone/>
                      </a:pPr>
                      <a:r>
                        <a:rPr lang="en-AU" sz="1200" u="none" strike="noStrike" cap="none">
                          <a:solidFill>
                            <a:schemeClr val="dk1"/>
                          </a:solidFill>
                        </a:rPr>
                        <a:t>Story Point</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1"/>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Story_1</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2"/>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Story_2</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5</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3"/>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Story_3</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13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4"/>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Story_4</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8</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5"/>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Story_5</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1</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6"/>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Story_6</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3</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7"/>
                  </a:ext>
                </a:extLst>
              </a:tr>
              <a:tr h="323350">
                <a:tc>
                  <a:txBody>
                    <a:bodyPr/>
                    <a:lstStyle/>
                    <a:p>
                      <a:pPr marL="0" marR="0" lvl="0" indent="0" algn="ctr" rtl="0">
                        <a:spcBef>
                          <a:spcPts val="0"/>
                        </a:spcBef>
                        <a:spcAft>
                          <a:spcPts val="0"/>
                        </a:spcAft>
                        <a:buNone/>
                      </a:pPr>
                      <a:r>
                        <a:rPr lang="en-AU" sz="1200" u="none" strike="noStrike" cap="none">
                          <a:solidFill>
                            <a:schemeClr val="dk1"/>
                          </a:solidFill>
                        </a:rPr>
                        <a:t>Story_7</a:t>
                      </a:r>
                      <a:endParaRPr sz="750" u="none" strike="noStrike" cap="none">
                        <a:solidFill>
                          <a:schemeClr val="dk1"/>
                        </a:solidFill>
                        <a:latin typeface="Helvetica Neue"/>
                        <a:ea typeface="Helvetica Neue"/>
                        <a:cs typeface="Helvetica Neue"/>
                        <a:sym typeface="Helvetica Neue"/>
                      </a:endParaRPr>
                    </a:p>
                  </a:txBody>
                  <a:tcPr marL="68575" marR="68575" marT="0" marB="0"/>
                </a:tc>
                <a:tc>
                  <a:txBody>
                    <a:bodyPr/>
                    <a:lstStyle/>
                    <a:p>
                      <a:pPr marL="0" marR="0" lvl="0" indent="0" algn="ctr" rtl="0">
                        <a:spcBef>
                          <a:spcPts val="0"/>
                        </a:spcBef>
                        <a:spcAft>
                          <a:spcPts val="0"/>
                        </a:spcAft>
                        <a:buNone/>
                      </a:pPr>
                      <a:r>
                        <a:rPr lang="en-AU" sz="1200" u="none" strike="noStrike" cap="none">
                          <a:solidFill>
                            <a:schemeClr val="dk1"/>
                          </a:solidFill>
                        </a:rPr>
                        <a:t>2</a:t>
                      </a:r>
                      <a:endParaRPr sz="750" u="none" strike="noStrike" cap="none">
                        <a:solidFill>
                          <a:schemeClr val="dk1"/>
                        </a:solidFill>
                        <a:latin typeface="Helvetica Neue"/>
                        <a:ea typeface="Helvetica Neue"/>
                        <a:cs typeface="Helvetica Neue"/>
                        <a:sym typeface="Helvetica Neue"/>
                      </a:endParaRPr>
                    </a:p>
                  </a:txBody>
                  <a:tcPr marL="68575" marR="68575" marT="0" marB="0"/>
                </a:tc>
                <a:extLst>
                  <a:ext uri="{0D108BD9-81ED-4DB2-BD59-A6C34878D82A}">
                    <a16:rowId xmlns:a16="http://schemas.microsoft.com/office/drawing/2014/main" val="10008"/>
                  </a:ext>
                </a:extLst>
              </a:tr>
            </a:tbl>
          </a:graphicData>
        </a:graphic>
      </p:graphicFrame>
      <p:sp>
        <p:nvSpPr>
          <p:cNvPr id="8" name="Shape 187">
            <a:extLst>
              <a:ext uri="{FF2B5EF4-FFF2-40B4-BE49-F238E27FC236}">
                <a16:creationId xmlns:a16="http://schemas.microsoft.com/office/drawing/2014/main" id="{D2D2CC7D-DFD6-2B47-8549-86575D3EA184}"/>
              </a:ext>
            </a:extLst>
          </p:cNvPr>
          <p:cNvSpPr/>
          <p:nvPr/>
        </p:nvSpPr>
        <p:spPr>
          <a:xfrm>
            <a:off x="633233" y="1300087"/>
            <a:ext cx="4896030" cy="230832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dirty="0">
                <a:solidFill>
                  <a:schemeClr val="dk1"/>
                </a:solidFill>
                <a:latin typeface="Calibri"/>
                <a:ea typeface="Calibri"/>
                <a:cs typeface="Calibri"/>
                <a:sym typeface="Calibri"/>
              </a:rPr>
              <a:t>A project has this groomed  </a:t>
            </a:r>
            <a:r>
              <a:rPr lang="en-AU" sz="2000" b="1" dirty="0">
                <a:solidFill>
                  <a:srgbClr val="00B050"/>
                </a:solidFill>
                <a:latin typeface="Calibri"/>
                <a:ea typeface="Calibri"/>
                <a:cs typeface="Calibri"/>
                <a:sym typeface="Calibri"/>
              </a:rPr>
              <a:t>Product Backlog</a:t>
            </a:r>
            <a:r>
              <a:rPr lang="en-AU" sz="2000" dirty="0">
                <a:solidFill>
                  <a:schemeClr val="dk1"/>
                </a:solidFill>
                <a:latin typeface="Calibri"/>
                <a:ea typeface="Calibri"/>
                <a:cs typeface="Calibri"/>
                <a:sym typeface="Calibri"/>
              </a:rPr>
              <a:t>, consisting of these </a:t>
            </a:r>
            <a:r>
              <a:rPr lang="en-AU" sz="2000" b="1" dirty="0">
                <a:solidFill>
                  <a:srgbClr val="00B050"/>
                </a:solidFill>
                <a:latin typeface="Calibri"/>
                <a:ea typeface="Calibri"/>
                <a:cs typeface="Calibri"/>
                <a:sym typeface="Calibri"/>
              </a:rPr>
              <a:t>User Stories </a:t>
            </a:r>
            <a:r>
              <a:rPr lang="en-AU" sz="2000" dirty="0">
                <a:solidFill>
                  <a:schemeClr val="dk1"/>
                </a:solidFill>
                <a:latin typeface="Calibri"/>
                <a:ea typeface="Calibri"/>
                <a:cs typeface="Calibri"/>
                <a:sym typeface="Calibri"/>
              </a:rPr>
              <a:t>which have been estimated to have these </a:t>
            </a:r>
            <a:r>
              <a:rPr lang="en-AU" sz="2000" b="1" dirty="0">
                <a:solidFill>
                  <a:srgbClr val="00B050"/>
                </a:solidFill>
                <a:latin typeface="Calibri"/>
                <a:ea typeface="Calibri"/>
                <a:cs typeface="Calibri"/>
                <a:sym typeface="Calibri"/>
              </a:rPr>
              <a:t>Story Points</a:t>
            </a:r>
            <a:r>
              <a:rPr lang="en-AU" sz="2000" dirty="0">
                <a:solidFill>
                  <a:schemeClr val="dk1"/>
                </a:solidFill>
                <a:latin typeface="Calibri"/>
                <a:ea typeface="Calibri"/>
                <a:cs typeface="Calibri"/>
                <a:sym typeface="Calibri"/>
              </a:rPr>
              <a:t>.</a:t>
            </a:r>
            <a:endParaRPr dirty="0"/>
          </a:p>
          <a:p>
            <a:pPr marL="0" marR="0" lvl="0" indent="0" algn="l" rtl="0">
              <a:spcBef>
                <a:spcPts val="0"/>
              </a:spcBef>
              <a:spcAft>
                <a:spcPts val="0"/>
              </a:spcAft>
              <a:buNone/>
            </a:pPr>
            <a:r>
              <a:rPr lang="en-AU" sz="2000" dirty="0">
                <a:solidFill>
                  <a:schemeClr val="dk1"/>
                </a:solidFill>
                <a:latin typeface="Calibri"/>
                <a:ea typeface="Calibri"/>
                <a:cs typeface="Calibri"/>
                <a:sym typeface="Calibri"/>
              </a:rPr>
              <a:t> </a:t>
            </a:r>
            <a:endParaRPr sz="2000" dirty="0">
              <a:solidFill>
                <a:schemeClr val="dk1"/>
              </a:solidFill>
              <a:latin typeface="Calibri"/>
              <a:ea typeface="Calibri"/>
              <a:cs typeface="Calibri"/>
              <a:sym typeface="Calibri"/>
            </a:endParaRPr>
          </a:p>
          <a:p>
            <a:pPr marL="0" marR="0" lvl="0" indent="0" algn="l" rtl="0">
              <a:spcBef>
                <a:spcPts val="0"/>
              </a:spcBef>
              <a:spcAft>
                <a:spcPts val="0"/>
              </a:spcAft>
              <a:buNone/>
            </a:pPr>
            <a:r>
              <a:rPr lang="en-AU" sz="2000" dirty="0">
                <a:solidFill>
                  <a:schemeClr val="dk1"/>
                </a:solidFill>
                <a:latin typeface="Calibri"/>
                <a:ea typeface="Calibri"/>
                <a:cs typeface="Calibri"/>
                <a:sym typeface="Calibri"/>
              </a:rPr>
              <a:t>An established development team has an average </a:t>
            </a:r>
            <a:r>
              <a:rPr lang="en-AU" sz="2000" b="1" i="1" dirty="0">
                <a:solidFill>
                  <a:srgbClr val="00B050"/>
                </a:solidFill>
                <a:latin typeface="Calibri"/>
                <a:ea typeface="Calibri"/>
                <a:cs typeface="Calibri"/>
                <a:sym typeface="Calibri"/>
              </a:rPr>
              <a:t>velocit</a:t>
            </a:r>
            <a:r>
              <a:rPr lang="en-AU" sz="2000" b="1" dirty="0">
                <a:solidFill>
                  <a:srgbClr val="00B050"/>
                </a:solidFill>
                <a:latin typeface="Calibri"/>
                <a:ea typeface="Calibri"/>
                <a:cs typeface="Calibri"/>
                <a:sym typeface="Calibri"/>
              </a:rPr>
              <a:t>y</a:t>
            </a:r>
            <a:r>
              <a:rPr lang="en-AU" sz="2000" dirty="0">
                <a:solidFill>
                  <a:schemeClr val="dk1"/>
                </a:solidFill>
                <a:latin typeface="Calibri"/>
                <a:ea typeface="Calibri"/>
                <a:cs typeface="Calibri"/>
                <a:sym typeface="Calibri"/>
              </a:rPr>
              <a:t> of </a:t>
            </a:r>
            <a:r>
              <a:rPr lang="en-AU" sz="2000" b="1" dirty="0">
                <a:solidFill>
                  <a:schemeClr val="dk1"/>
                </a:solidFill>
                <a:latin typeface="Calibri"/>
                <a:ea typeface="Calibri"/>
                <a:cs typeface="Calibri"/>
                <a:sym typeface="Calibri"/>
              </a:rPr>
              <a:t>seven</a:t>
            </a:r>
            <a:r>
              <a:rPr lang="en-AU" sz="2000" dirty="0">
                <a:solidFill>
                  <a:schemeClr val="dk1"/>
                </a:solidFill>
                <a:latin typeface="Calibri"/>
                <a:ea typeface="Calibri"/>
                <a:cs typeface="Calibri"/>
                <a:sym typeface="Calibri"/>
              </a:rPr>
              <a:t> User Story Points per fortnight</a:t>
            </a:r>
            <a:r>
              <a:rPr lang="en-AU" sz="2400" dirty="0">
                <a:solidFill>
                  <a:schemeClr val="dk1"/>
                </a:solidFill>
                <a:latin typeface="Calibri"/>
                <a:ea typeface="Calibri"/>
                <a:cs typeface="Calibri"/>
                <a:sym typeface="Calibri"/>
              </a:rPr>
              <a:t>.</a:t>
            </a:r>
            <a:endParaRPr dirty="0"/>
          </a:p>
        </p:txBody>
      </p:sp>
    </p:spTree>
    <p:extLst>
      <p:ext uri="{BB962C8B-B14F-4D97-AF65-F5344CB8AC3E}">
        <p14:creationId xmlns:p14="http://schemas.microsoft.com/office/powerpoint/2010/main" val="2493953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Estimation Strategy Overview</a:t>
            </a:r>
            <a:endParaRPr/>
          </a:p>
        </p:txBody>
      </p:sp>
      <p:sp>
        <p:nvSpPr>
          <p:cNvPr id="194" name="Shape 194"/>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18</a:t>
            </a:fld>
            <a:r>
              <a:rPr lang="en-AU" sz="1200">
                <a:solidFill>
                  <a:srgbClr val="888888"/>
                </a:solidFill>
                <a:latin typeface="Arial"/>
                <a:ea typeface="Arial"/>
                <a:cs typeface="Arial"/>
                <a:sym typeface="Arial"/>
              </a:rPr>
              <a:t>-</a:t>
            </a:r>
            <a:endParaRPr/>
          </a:p>
        </p:txBody>
      </p:sp>
      <p:sp>
        <p:nvSpPr>
          <p:cNvPr id="195" name="Shape 195"/>
          <p:cNvSpPr txBox="1"/>
          <p:nvPr/>
        </p:nvSpPr>
        <p:spPr>
          <a:xfrm>
            <a:off x="1612507" y="6858000"/>
            <a:ext cx="6602102" cy="6731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000"/>
              <a:buFont typeface="Arial"/>
              <a:buNone/>
            </a:pPr>
            <a:r>
              <a:rPr lang="en-AU" sz="2000">
                <a:solidFill>
                  <a:schemeClr val="dk1"/>
                </a:solidFill>
                <a:latin typeface="Arial"/>
                <a:ea typeface="Arial"/>
                <a:cs typeface="Arial"/>
                <a:sym typeface="Arial"/>
              </a:rPr>
              <a:t>PERT: Program Evaluation &amp; Review Technique</a:t>
            </a:r>
            <a:endParaRPr/>
          </a:p>
        </p:txBody>
      </p:sp>
      <p:sp>
        <p:nvSpPr>
          <p:cNvPr id="196" name="Shape 196"/>
          <p:cNvSpPr txBox="1"/>
          <p:nvPr/>
        </p:nvSpPr>
        <p:spPr>
          <a:xfrm>
            <a:off x="459338" y="1269161"/>
            <a:ext cx="7956000" cy="493285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00B050"/>
              </a:buClr>
              <a:buSzPts val="2400"/>
              <a:buFont typeface="Arial"/>
              <a:buNone/>
            </a:pPr>
            <a:r>
              <a:rPr lang="en-AU" sz="2400">
                <a:solidFill>
                  <a:srgbClr val="00B050"/>
                </a:solidFill>
                <a:latin typeface="Arial"/>
                <a:ea typeface="Arial"/>
                <a:cs typeface="Arial"/>
                <a:sym typeface="Arial"/>
              </a:rPr>
              <a:t>Top Down strategy</a:t>
            </a:r>
            <a:r>
              <a:rPr lang="en-AU" sz="2400">
                <a:solidFill>
                  <a:schemeClr val="dk1"/>
                </a:solidFill>
                <a:latin typeface="Arial"/>
                <a:ea typeface="Arial"/>
                <a:cs typeface="Arial"/>
                <a:sym typeface="Arial"/>
              </a:rPr>
              <a:t>:  </a:t>
            </a:r>
            <a:endParaRPr/>
          </a:p>
          <a:p>
            <a:pPr marL="409575" marR="0" lvl="0" indent="0" algn="l" rtl="0">
              <a:spcBef>
                <a:spcPts val="480"/>
              </a:spcBef>
              <a:spcAft>
                <a:spcPts val="0"/>
              </a:spcAft>
              <a:buClr>
                <a:schemeClr val="dk1"/>
              </a:buClr>
              <a:buSzPts val="2400"/>
              <a:buFont typeface="Arial"/>
              <a:buNone/>
            </a:pPr>
            <a:r>
              <a:rPr lang="en-AU" sz="2400">
                <a:solidFill>
                  <a:schemeClr val="dk1"/>
                </a:solidFill>
                <a:latin typeface="Arial"/>
                <a:ea typeface="Arial"/>
                <a:cs typeface="Arial"/>
                <a:sym typeface="Arial"/>
              </a:rPr>
              <a:t>Use cost of a previous similar project, size and effort </a:t>
            </a:r>
            <a:endParaRPr/>
          </a:p>
          <a:p>
            <a:pPr marL="449263" marR="0" lvl="0" indent="-333375" algn="l" rtl="0">
              <a:spcBef>
                <a:spcPts val="480"/>
              </a:spcBef>
              <a:spcAft>
                <a:spcPts val="0"/>
              </a:spcAft>
              <a:buClr>
                <a:schemeClr val="dk1"/>
              </a:buClr>
              <a:buSzPts val="2400"/>
              <a:buFont typeface="Arial"/>
              <a:buNone/>
            </a:pPr>
            <a:r>
              <a:rPr lang="en-AU" sz="2400">
                <a:solidFill>
                  <a:schemeClr val="dk1"/>
                </a:solidFill>
                <a:latin typeface="Arial"/>
                <a:ea typeface="Arial"/>
                <a:cs typeface="Arial"/>
                <a:sym typeface="Arial"/>
              </a:rPr>
              <a:t>	Source Lines of Code,   Function Points,   Cocomo</a:t>
            </a:r>
            <a:endParaRPr sz="2400">
              <a:solidFill>
                <a:schemeClr val="dk1"/>
              </a:solidFill>
              <a:latin typeface="Arial"/>
              <a:ea typeface="Arial"/>
              <a:cs typeface="Arial"/>
              <a:sym typeface="Arial"/>
            </a:endParaRPr>
          </a:p>
          <a:p>
            <a:pPr marL="285750" marR="0" lvl="0" indent="-133350" algn="l" rtl="0">
              <a:spcBef>
                <a:spcPts val="480"/>
              </a:spcBef>
              <a:spcAft>
                <a:spcPts val="0"/>
              </a:spcAft>
              <a:buClr>
                <a:schemeClr val="dk1"/>
              </a:buClr>
              <a:buSzPts val="2400"/>
              <a:buFont typeface="Arial"/>
              <a:buNone/>
            </a:pPr>
            <a:endParaRPr sz="2400">
              <a:solidFill>
                <a:schemeClr val="dk1"/>
              </a:solidFill>
              <a:latin typeface="Arial"/>
              <a:ea typeface="Arial"/>
              <a:cs typeface="Arial"/>
              <a:sym typeface="Arial"/>
            </a:endParaRPr>
          </a:p>
          <a:p>
            <a:pPr marL="0" marR="0" lvl="0" indent="0" algn="l" rtl="0">
              <a:spcBef>
                <a:spcPts val="480"/>
              </a:spcBef>
              <a:spcAft>
                <a:spcPts val="0"/>
              </a:spcAft>
              <a:buClr>
                <a:srgbClr val="00B050"/>
              </a:buClr>
              <a:buSzPts val="2400"/>
              <a:buFont typeface="Arial"/>
              <a:buNone/>
            </a:pPr>
            <a:r>
              <a:rPr lang="en-AU" sz="2400">
                <a:solidFill>
                  <a:srgbClr val="00B050"/>
                </a:solidFill>
                <a:latin typeface="Arial"/>
                <a:ea typeface="Arial"/>
                <a:cs typeface="Arial"/>
                <a:sym typeface="Arial"/>
              </a:rPr>
              <a:t>Bottom up strategy</a:t>
            </a:r>
            <a:r>
              <a:rPr lang="en-AU" sz="2400">
                <a:solidFill>
                  <a:schemeClr val="dk1"/>
                </a:solidFill>
                <a:latin typeface="Arial"/>
                <a:ea typeface="Arial"/>
                <a:cs typeface="Arial"/>
                <a:sym typeface="Arial"/>
              </a:rPr>
              <a:t>: </a:t>
            </a:r>
            <a:endParaRPr/>
          </a:p>
          <a:p>
            <a:pPr marL="409575" marR="0" lvl="0" indent="0" algn="l" rtl="0">
              <a:spcBef>
                <a:spcPts val="480"/>
              </a:spcBef>
              <a:spcAft>
                <a:spcPts val="0"/>
              </a:spcAft>
              <a:buClr>
                <a:schemeClr val="dk1"/>
              </a:buClr>
              <a:buSzPts val="2400"/>
              <a:buFont typeface="Arial"/>
              <a:buNone/>
            </a:pPr>
            <a:r>
              <a:rPr lang="en-AU" sz="2400">
                <a:solidFill>
                  <a:schemeClr val="dk1"/>
                </a:solidFill>
                <a:latin typeface="Arial"/>
                <a:ea typeface="Arial"/>
                <a:cs typeface="Arial"/>
                <a:sym typeface="Arial"/>
              </a:rPr>
              <a:t>Estimate individual work items and sum</a:t>
            </a:r>
            <a:endParaRPr/>
          </a:p>
          <a:p>
            <a:pPr marL="366713" marR="0" lvl="6" indent="-254000" algn="l" rtl="0">
              <a:spcBef>
                <a:spcPts val="480"/>
              </a:spcBef>
              <a:spcAft>
                <a:spcPts val="0"/>
              </a:spcAft>
              <a:buClr>
                <a:schemeClr val="dk1"/>
              </a:buClr>
              <a:buSzPts val="2400"/>
              <a:buFont typeface="Arial"/>
              <a:buNone/>
            </a:pPr>
            <a:r>
              <a:rPr lang="en-AU" sz="2400" b="0" i="0" u="none" strike="noStrike" cap="none">
                <a:solidFill>
                  <a:schemeClr val="dk1"/>
                </a:solidFill>
                <a:latin typeface="Arial"/>
                <a:ea typeface="Arial"/>
                <a:cs typeface="Arial"/>
                <a:sym typeface="Arial"/>
              </a:rPr>
              <a:t>	WBS, Agile Story Points and Velocity</a:t>
            </a:r>
            <a:endParaRPr/>
          </a:p>
          <a:p>
            <a:pPr marL="285750" marR="0" lvl="0" indent="-133350" algn="l" rtl="0">
              <a:spcBef>
                <a:spcPts val="480"/>
              </a:spcBef>
              <a:spcAft>
                <a:spcPts val="0"/>
              </a:spcAft>
              <a:buClr>
                <a:schemeClr val="dk1"/>
              </a:buClr>
              <a:buSzPts val="2400"/>
              <a:buFont typeface="Arial"/>
              <a:buNone/>
            </a:pPr>
            <a:endParaRPr sz="2400">
              <a:solidFill>
                <a:schemeClr val="dk1"/>
              </a:solidFill>
              <a:latin typeface="Arial"/>
              <a:ea typeface="Arial"/>
              <a:cs typeface="Arial"/>
              <a:sym typeface="Arial"/>
            </a:endParaRPr>
          </a:p>
          <a:p>
            <a:pPr marL="0" marR="0" lvl="0" indent="0" algn="l" rtl="0">
              <a:spcBef>
                <a:spcPts val="480"/>
              </a:spcBef>
              <a:spcAft>
                <a:spcPts val="0"/>
              </a:spcAft>
              <a:buClr>
                <a:srgbClr val="BFBFBF"/>
              </a:buClr>
              <a:buSzPts val="2400"/>
              <a:buFont typeface="Arial"/>
              <a:buNone/>
            </a:pPr>
            <a:r>
              <a:rPr lang="en-AU" sz="2400">
                <a:solidFill>
                  <a:srgbClr val="BFBFBF"/>
                </a:solidFill>
                <a:latin typeface="Arial"/>
                <a:ea typeface="Arial"/>
                <a:cs typeface="Arial"/>
                <a:sym typeface="Arial"/>
              </a:rPr>
              <a:t>Parametric: </a:t>
            </a:r>
            <a:endParaRPr/>
          </a:p>
          <a:p>
            <a:pPr marL="409575" marR="0" lvl="0" indent="0" algn="l" rtl="0">
              <a:spcBef>
                <a:spcPts val="480"/>
              </a:spcBef>
              <a:spcAft>
                <a:spcPts val="0"/>
              </a:spcAft>
              <a:buClr>
                <a:srgbClr val="BFBFBF"/>
              </a:buClr>
              <a:buSzPts val="2400"/>
              <a:buFont typeface="Arial"/>
              <a:buNone/>
            </a:pPr>
            <a:r>
              <a:rPr lang="en-AU" sz="2400">
                <a:solidFill>
                  <a:srgbClr val="BFBFBF"/>
                </a:solidFill>
                <a:latin typeface="Arial"/>
                <a:ea typeface="Arial"/>
                <a:cs typeface="Arial"/>
                <a:sym typeface="Arial"/>
              </a:rPr>
              <a:t>use project characteristics in a mathematical model</a:t>
            </a:r>
            <a:endParaRPr/>
          </a:p>
          <a:p>
            <a:pPr marL="407988" marR="0" lvl="1" indent="-41274" algn="l" rtl="0">
              <a:spcBef>
                <a:spcPts val="480"/>
              </a:spcBef>
              <a:spcAft>
                <a:spcPts val="0"/>
              </a:spcAft>
              <a:buClr>
                <a:srgbClr val="BFBFBF"/>
              </a:buClr>
              <a:buSzPts val="2400"/>
              <a:buFont typeface="Arial"/>
              <a:buNone/>
            </a:pPr>
            <a:r>
              <a:rPr lang="en-AU" sz="2400" b="0" i="0" u="none" strike="noStrike" cap="none">
                <a:solidFill>
                  <a:srgbClr val="BFBFBF"/>
                </a:solidFill>
                <a:latin typeface="Arial"/>
                <a:ea typeface="Arial"/>
                <a:cs typeface="Arial"/>
                <a:sym typeface="Arial"/>
              </a:rPr>
              <a:t>	NVP, ROI, IRR</a:t>
            </a:r>
            <a:endParaRPr/>
          </a:p>
          <a:p>
            <a:pPr marL="742950" marR="0" lvl="1" indent="-285750" algn="l" rtl="0">
              <a:spcBef>
                <a:spcPts val="480"/>
              </a:spcBef>
              <a:spcAft>
                <a:spcPts val="0"/>
              </a:spcAft>
              <a:buClr>
                <a:srgbClr val="002060"/>
              </a:buClr>
              <a:buSzPts val="2400"/>
              <a:buFont typeface="Arial"/>
              <a:buNone/>
            </a:pPr>
            <a:endParaRPr sz="2400" b="0" i="0" u="none" strike="noStrike" cap="none">
              <a:solidFill>
                <a:srgbClr val="002060"/>
              </a:solidFill>
              <a:latin typeface="Arial"/>
              <a:ea typeface="Arial"/>
              <a:cs typeface="Arial"/>
              <a:sym typeface="Arial"/>
            </a:endParaRPr>
          </a:p>
          <a:p>
            <a:pPr marL="342900" marR="0" lvl="0" indent="-342900" algn="l" rtl="0">
              <a:spcBef>
                <a:spcPts val="560"/>
              </a:spcBef>
              <a:spcAft>
                <a:spcPts val="0"/>
              </a:spcAft>
              <a:buClr>
                <a:schemeClr val="dk1"/>
              </a:buClr>
              <a:buSzPts val="2800"/>
              <a:buFont typeface="Arial"/>
              <a:buNone/>
            </a:pPr>
            <a:endParaRPr sz="2800">
              <a:solidFill>
                <a:schemeClr val="dk1"/>
              </a:solidFill>
              <a:latin typeface="Arial"/>
              <a:ea typeface="Arial"/>
              <a:cs typeface="Arial"/>
              <a:sym typeface="Arial"/>
            </a:endParaRPr>
          </a:p>
          <a:p>
            <a:pPr marL="342900" marR="0" lvl="0" indent="-342900" algn="l" rtl="0">
              <a:spcBef>
                <a:spcPts val="560"/>
              </a:spcBef>
              <a:spcAft>
                <a:spcPts val="0"/>
              </a:spcAft>
              <a:buClr>
                <a:schemeClr val="dk1"/>
              </a:buClr>
              <a:buSzPts val="2800"/>
              <a:buFont typeface="Arial"/>
              <a:buNone/>
            </a:pPr>
            <a:endParaRPr sz="2800">
              <a:solidFill>
                <a:schemeClr val="dk1"/>
              </a:solidFill>
              <a:latin typeface="Arial"/>
              <a:ea typeface="Arial"/>
              <a:cs typeface="Arial"/>
              <a:sym typeface="Arial"/>
            </a:endParaRPr>
          </a:p>
          <a:p>
            <a:pPr marL="342900" marR="0" lvl="0" indent="-165100" algn="l" rtl="0">
              <a:spcBef>
                <a:spcPts val="560"/>
              </a:spcBef>
              <a:spcAft>
                <a:spcPts val="0"/>
              </a:spcAft>
              <a:buClr>
                <a:schemeClr val="dk1"/>
              </a:buClr>
              <a:buSzPts val="2800"/>
              <a:buFont typeface="Arial"/>
              <a:buNone/>
            </a:pPr>
            <a:endParaRPr sz="2800">
              <a:solidFill>
                <a:schemeClr val="dk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19</a:t>
            </a:fld>
            <a:r>
              <a:rPr lang="en-AU" sz="1200" b="0" i="0" u="none" strike="noStrike" cap="none">
                <a:solidFill>
                  <a:srgbClr val="888888"/>
                </a:solidFill>
                <a:latin typeface="Arial"/>
                <a:ea typeface="Arial"/>
                <a:cs typeface="Arial"/>
                <a:sym typeface="Arial"/>
              </a:rPr>
              <a:t>-</a:t>
            </a:r>
            <a:endParaRPr/>
          </a:p>
        </p:txBody>
      </p:sp>
      <p:sp>
        <p:nvSpPr>
          <p:cNvPr id="71" name="Shape 71"/>
          <p:cNvSpPr txBox="1"/>
          <p:nvPr/>
        </p:nvSpPr>
        <p:spPr>
          <a:xfrm>
            <a:off x="2510615" y="131454"/>
            <a:ext cx="5196471" cy="6861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Today’s aim</a:t>
            </a:r>
            <a:endParaRPr/>
          </a:p>
        </p:txBody>
      </p:sp>
      <p:sp>
        <p:nvSpPr>
          <p:cNvPr id="72" name="Shape 72"/>
          <p:cNvSpPr txBox="1"/>
          <p:nvPr/>
        </p:nvSpPr>
        <p:spPr>
          <a:xfrm>
            <a:off x="603849" y="2329132"/>
            <a:ext cx="7403013" cy="1345721"/>
          </a:xfrm>
          <a:prstGeom prst="rect">
            <a:avLst/>
          </a:prstGeom>
          <a:noFill/>
          <a:ln>
            <a:noFill/>
          </a:ln>
        </p:spPr>
        <p:txBody>
          <a:bodyPr spcFirstLastPara="1" wrap="square" lIns="91425" tIns="91425" rIns="91425" bIns="91425" anchor="ctr" anchorCtr="0">
            <a:noAutofit/>
          </a:bodyPr>
          <a:lstStyle/>
          <a:p>
            <a:pPr marL="342900" marR="0" lvl="0" indent="-342900" algn="l" rtl="0">
              <a:lnSpc>
                <a:spcPct val="115000"/>
              </a:lnSpc>
              <a:spcBef>
                <a:spcPts val="0"/>
              </a:spcBef>
              <a:spcAft>
                <a:spcPts val="0"/>
              </a:spcAft>
              <a:buClr>
                <a:schemeClr val="dk1"/>
              </a:buClr>
              <a:buSzPts val="3000"/>
              <a:buFont typeface="Arial"/>
              <a:buNone/>
            </a:pPr>
            <a:r>
              <a:rPr lang="en-AU" sz="3000" b="0" i="0" u="none" strike="noStrike" cap="none" dirty="0">
                <a:solidFill>
                  <a:schemeClr val="tx2"/>
                </a:solidFill>
                <a:sym typeface="Arial"/>
              </a:rPr>
              <a:t>Agile</a:t>
            </a:r>
            <a:endParaRPr dirty="0">
              <a:solidFill>
                <a:schemeClr val="tx2"/>
              </a:solidFill>
            </a:endParaRPr>
          </a:p>
          <a:p>
            <a:pPr marL="342900" marR="0" lvl="0" indent="-342900" algn="l" rtl="0">
              <a:lnSpc>
                <a:spcPct val="115000"/>
              </a:lnSpc>
              <a:spcBef>
                <a:spcPts val="0"/>
              </a:spcBef>
              <a:spcAft>
                <a:spcPts val="0"/>
              </a:spcAft>
              <a:buClr>
                <a:srgbClr val="00B050"/>
              </a:buClr>
              <a:buSzPts val="3000"/>
              <a:buFont typeface="Arial"/>
              <a:buNone/>
            </a:pPr>
            <a:r>
              <a:rPr lang="en-AU" sz="3000" b="0" i="0" u="none" strike="noStrike" cap="none" dirty="0">
                <a:solidFill>
                  <a:schemeClr val="tx2"/>
                </a:solidFill>
                <a:latin typeface="Arial"/>
                <a:ea typeface="Arial"/>
                <a:cs typeface="Arial"/>
                <a:sym typeface="Arial"/>
              </a:rPr>
              <a:t>User Stories and Story Points and Velocity</a:t>
            </a:r>
            <a:endParaRPr sz="3000" b="0" i="0" u="none" strike="noStrike" cap="none" dirty="0">
              <a:solidFill>
                <a:schemeClr val="tx2"/>
              </a:solidFill>
              <a:latin typeface="Arial"/>
              <a:ea typeface="Arial"/>
              <a:cs typeface="Arial"/>
              <a:sym typeface="Arial"/>
            </a:endParaRPr>
          </a:p>
        </p:txBody>
      </p:sp>
      <p:sp>
        <p:nvSpPr>
          <p:cNvPr id="73" name="Shape 73"/>
          <p:cNvSpPr txBox="1"/>
          <p:nvPr/>
        </p:nvSpPr>
        <p:spPr>
          <a:xfrm>
            <a:off x="2378015" y="1171732"/>
            <a:ext cx="3933645" cy="605309"/>
          </a:xfrm>
          <a:prstGeom prst="rect">
            <a:avLst/>
          </a:prstGeom>
          <a:noFill/>
          <a:ln>
            <a:noFill/>
          </a:ln>
        </p:spPr>
        <p:txBody>
          <a:bodyPr spcFirstLastPara="1" wrap="square" lIns="91425" tIns="91425" rIns="91425" bIns="91425" anchor="ctr" anchorCtr="0">
            <a:noAutofit/>
          </a:bodyPr>
          <a:lstStyle/>
          <a:p>
            <a:pPr marL="342900" marR="0" lvl="0" indent="-342900" algn="ctr" rtl="0">
              <a:lnSpc>
                <a:spcPct val="115000"/>
              </a:lnSpc>
              <a:spcBef>
                <a:spcPts val="0"/>
              </a:spcBef>
              <a:spcAft>
                <a:spcPts val="0"/>
              </a:spcAft>
              <a:buClr>
                <a:schemeClr val="dk1"/>
              </a:buClr>
              <a:buSzPts val="3000"/>
              <a:buFont typeface="Arial"/>
              <a:buNone/>
            </a:pPr>
            <a:r>
              <a:rPr lang="en-AU" sz="3000" b="0" i="0" u="none" strike="noStrike" cap="none">
                <a:solidFill>
                  <a:schemeClr val="dk1"/>
                </a:solidFill>
                <a:latin typeface="Arial"/>
                <a:ea typeface="Arial"/>
                <a:cs typeface="Arial"/>
                <a:sym typeface="Arial"/>
              </a:rPr>
              <a:t>Become familiar with </a:t>
            </a:r>
            <a:endParaRPr/>
          </a:p>
        </p:txBody>
      </p:sp>
      <p:sp>
        <p:nvSpPr>
          <p:cNvPr id="74" name="Shape 74"/>
          <p:cNvSpPr txBox="1"/>
          <p:nvPr/>
        </p:nvSpPr>
        <p:spPr>
          <a:xfrm>
            <a:off x="621103" y="4346252"/>
            <a:ext cx="7415842" cy="1482329"/>
          </a:xfrm>
          <a:prstGeom prst="rect">
            <a:avLst/>
          </a:prstGeom>
          <a:noFill/>
          <a:ln>
            <a:noFill/>
          </a:ln>
        </p:spPr>
        <p:txBody>
          <a:bodyPr spcFirstLastPara="1" wrap="square" lIns="91425" tIns="91425" rIns="91425" bIns="91425" anchor="ctr" anchorCtr="0">
            <a:noAutofit/>
          </a:bodyPr>
          <a:lstStyle/>
          <a:p>
            <a:pPr marL="342900" marR="0" lvl="0" indent="-342900" algn="l" rtl="0">
              <a:lnSpc>
                <a:spcPct val="115000"/>
              </a:lnSpc>
              <a:spcBef>
                <a:spcPts val="0"/>
              </a:spcBef>
              <a:spcAft>
                <a:spcPts val="0"/>
              </a:spcAft>
              <a:buClr>
                <a:schemeClr val="dk1"/>
              </a:buClr>
              <a:buSzPts val="3000"/>
              <a:buFont typeface="Arial"/>
              <a:buNone/>
            </a:pPr>
            <a:r>
              <a:rPr lang="en-AU" sz="3000" b="0" i="0" u="none" strike="noStrike" cap="none">
                <a:solidFill>
                  <a:schemeClr val="dk1"/>
                </a:solidFill>
                <a:latin typeface="Arial"/>
                <a:ea typeface="Arial"/>
                <a:cs typeface="Arial"/>
                <a:sym typeface="Arial"/>
              </a:rPr>
              <a:t>Formal</a:t>
            </a:r>
            <a:endParaRPr/>
          </a:p>
          <a:p>
            <a:pPr marL="342900" marR="0" lvl="0" indent="-342900" algn="l" rtl="0">
              <a:lnSpc>
                <a:spcPct val="115000"/>
              </a:lnSpc>
              <a:spcBef>
                <a:spcPts val="0"/>
              </a:spcBef>
              <a:spcAft>
                <a:spcPts val="0"/>
              </a:spcAft>
              <a:buClr>
                <a:srgbClr val="00B050"/>
              </a:buClr>
              <a:buSzPts val="2800"/>
              <a:buFont typeface="Arial"/>
              <a:buNone/>
            </a:pPr>
            <a:r>
              <a:rPr lang="en-AU" sz="2800" b="0" i="0" u="none" strike="noStrike" cap="none">
                <a:solidFill>
                  <a:srgbClr val="00B050"/>
                </a:solidFill>
                <a:latin typeface="Arial"/>
                <a:ea typeface="Arial"/>
                <a:cs typeface="Arial"/>
                <a:sym typeface="Arial"/>
              </a:rPr>
              <a:t>Function Point Analysis</a:t>
            </a:r>
            <a:r>
              <a:rPr lang="en-AU" sz="3000" b="0" i="0" u="none" strike="noStrike" cap="none">
                <a:solidFill>
                  <a:srgbClr val="00B050"/>
                </a:solidFill>
                <a:latin typeface="Arial"/>
                <a:ea typeface="Arial"/>
                <a:cs typeface="Arial"/>
                <a:sym typeface="Arial"/>
              </a:rPr>
              <a:t> </a:t>
            </a:r>
            <a:r>
              <a:rPr lang="en-AU" sz="3000" b="0" i="0" u="none" strike="noStrike" cap="none">
                <a:solidFill>
                  <a:schemeClr val="dk1"/>
                </a:solidFill>
                <a:latin typeface="Arial"/>
                <a:ea typeface="Arial"/>
                <a:cs typeface="Arial"/>
                <a:sym typeface="Arial"/>
              </a:rPr>
              <a:t>and </a:t>
            </a:r>
            <a:r>
              <a:rPr lang="en-AU" sz="2800" b="0" i="0" u="none" strike="noStrike" cap="none">
                <a:solidFill>
                  <a:srgbClr val="00B050"/>
                </a:solidFill>
                <a:latin typeface="Arial"/>
                <a:ea typeface="Arial"/>
                <a:cs typeface="Arial"/>
                <a:sym typeface="Arial"/>
              </a:rPr>
              <a:t>COCOMO II</a:t>
            </a:r>
            <a:endParaRPr sz="3000" b="0" i="0" u="none" strike="noStrike" cap="none">
              <a:solidFill>
                <a:srgbClr val="00B050"/>
              </a:solidFill>
              <a:latin typeface="Arial"/>
              <a:ea typeface="Arial"/>
              <a:cs typeface="Arial"/>
              <a:sym typeface="Arial"/>
            </a:endParaRPr>
          </a:p>
        </p:txBody>
      </p:sp>
    </p:spTree>
    <p:extLst>
      <p:ext uri="{BB962C8B-B14F-4D97-AF65-F5344CB8AC3E}">
        <p14:creationId xmlns:p14="http://schemas.microsoft.com/office/powerpoint/2010/main" val="3283272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Shape 70"/>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2</a:t>
            </a:fld>
            <a:r>
              <a:rPr lang="en-AU" sz="1200" b="0" i="0" u="none" strike="noStrike" cap="none">
                <a:solidFill>
                  <a:srgbClr val="888888"/>
                </a:solidFill>
                <a:latin typeface="Arial"/>
                <a:ea typeface="Arial"/>
                <a:cs typeface="Arial"/>
                <a:sym typeface="Arial"/>
              </a:rPr>
              <a:t>-</a:t>
            </a:r>
            <a:endParaRPr/>
          </a:p>
        </p:txBody>
      </p:sp>
      <p:sp>
        <p:nvSpPr>
          <p:cNvPr id="71" name="Shape 71"/>
          <p:cNvSpPr txBox="1"/>
          <p:nvPr/>
        </p:nvSpPr>
        <p:spPr>
          <a:xfrm>
            <a:off x="2510615" y="131454"/>
            <a:ext cx="5196471" cy="6861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Today’s aim</a:t>
            </a:r>
            <a:endParaRPr/>
          </a:p>
        </p:txBody>
      </p:sp>
      <p:sp>
        <p:nvSpPr>
          <p:cNvPr id="72" name="Shape 72"/>
          <p:cNvSpPr txBox="1"/>
          <p:nvPr/>
        </p:nvSpPr>
        <p:spPr>
          <a:xfrm>
            <a:off x="621103" y="2315075"/>
            <a:ext cx="7403013" cy="1345721"/>
          </a:xfrm>
          <a:prstGeom prst="rect">
            <a:avLst/>
          </a:prstGeom>
          <a:noFill/>
          <a:ln>
            <a:noFill/>
          </a:ln>
        </p:spPr>
        <p:txBody>
          <a:bodyPr spcFirstLastPara="1" wrap="square" lIns="91425" tIns="91425" rIns="91425" bIns="91425" anchor="ctr" anchorCtr="0">
            <a:noAutofit/>
          </a:bodyPr>
          <a:lstStyle/>
          <a:p>
            <a:pPr marL="342900" marR="0" lvl="0" indent="-342900" algn="l" rtl="0">
              <a:lnSpc>
                <a:spcPct val="115000"/>
              </a:lnSpc>
              <a:spcBef>
                <a:spcPts val="0"/>
              </a:spcBef>
              <a:spcAft>
                <a:spcPts val="0"/>
              </a:spcAft>
              <a:buClr>
                <a:schemeClr val="dk1"/>
              </a:buClr>
              <a:buSzPts val="3000"/>
              <a:buFont typeface="Arial"/>
              <a:buNone/>
            </a:pPr>
            <a:r>
              <a:rPr lang="en-AU" sz="3000" b="0" i="0" u="none" strike="noStrike" cap="none">
                <a:solidFill>
                  <a:schemeClr val="dk1"/>
                </a:solidFill>
                <a:latin typeface="Arial"/>
                <a:ea typeface="Arial"/>
                <a:cs typeface="Arial"/>
                <a:sym typeface="Arial"/>
              </a:rPr>
              <a:t>Agile</a:t>
            </a:r>
            <a:endParaRPr/>
          </a:p>
          <a:p>
            <a:pPr marL="342900" marR="0" lvl="0" indent="-342900" algn="l" rtl="0">
              <a:lnSpc>
                <a:spcPct val="115000"/>
              </a:lnSpc>
              <a:spcBef>
                <a:spcPts val="0"/>
              </a:spcBef>
              <a:spcAft>
                <a:spcPts val="0"/>
              </a:spcAft>
              <a:buClr>
                <a:srgbClr val="00B050"/>
              </a:buClr>
              <a:buSzPts val="3000"/>
              <a:buFont typeface="Arial"/>
              <a:buNone/>
            </a:pPr>
            <a:r>
              <a:rPr lang="en-AU" sz="3000" b="0" i="0" u="none" strike="noStrike" cap="none">
                <a:solidFill>
                  <a:srgbClr val="00B050"/>
                </a:solidFill>
                <a:latin typeface="Arial"/>
                <a:ea typeface="Arial"/>
                <a:cs typeface="Arial"/>
                <a:sym typeface="Arial"/>
              </a:rPr>
              <a:t>User Stories </a:t>
            </a:r>
            <a:r>
              <a:rPr lang="en-AU" sz="3000" b="0" i="0" u="none" strike="noStrike" cap="none">
                <a:solidFill>
                  <a:schemeClr val="dk1"/>
                </a:solidFill>
                <a:latin typeface="Arial"/>
                <a:ea typeface="Arial"/>
                <a:cs typeface="Arial"/>
                <a:sym typeface="Arial"/>
              </a:rPr>
              <a:t>and </a:t>
            </a:r>
            <a:r>
              <a:rPr lang="en-AU" sz="3000" b="0" i="0" u="none" strike="noStrike" cap="none">
                <a:solidFill>
                  <a:srgbClr val="00B050"/>
                </a:solidFill>
                <a:latin typeface="Arial"/>
                <a:ea typeface="Arial"/>
                <a:cs typeface="Arial"/>
                <a:sym typeface="Arial"/>
              </a:rPr>
              <a:t>Story Points </a:t>
            </a:r>
            <a:r>
              <a:rPr lang="en-AU" sz="3000" b="0" i="0" u="none" strike="noStrike" cap="none">
                <a:solidFill>
                  <a:schemeClr val="dk1"/>
                </a:solidFill>
                <a:latin typeface="Arial"/>
                <a:ea typeface="Arial"/>
                <a:cs typeface="Arial"/>
                <a:sym typeface="Arial"/>
              </a:rPr>
              <a:t>and </a:t>
            </a:r>
            <a:r>
              <a:rPr lang="en-AU" sz="3000" b="0" i="0" u="none" strike="noStrike" cap="none">
                <a:solidFill>
                  <a:srgbClr val="00B050"/>
                </a:solidFill>
                <a:latin typeface="Arial"/>
                <a:ea typeface="Arial"/>
                <a:cs typeface="Arial"/>
                <a:sym typeface="Arial"/>
              </a:rPr>
              <a:t>Velocity</a:t>
            </a:r>
            <a:endParaRPr sz="3000" b="0" i="0" u="none" strike="noStrike" cap="none">
              <a:solidFill>
                <a:schemeClr val="dk1"/>
              </a:solidFill>
              <a:latin typeface="Arial"/>
              <a:ea typeface="Arial"/>
              <a:cs typeface="Arial"/>
              <a:sym typeface="Arial"/>
            </a:endParaRPr>
          </a:p>
        </p:txBody>
      </p:sp>
      <p:sp>
        <p:nvSpPr>
          <p:cNvPr id="73" name="Shape 73"/>
          <p:cNvSpPr txBox="1"/>
          <p:nvPr/>
        </p:nvSpPr>
        <p:spPr>
          <a:xfrm>
            <a:off x="2378015" y="1171732"/>
            <a:ext cx="3933645" cy="605309"/>
          </a:xfrm>
          <a:prstGeom prst="rect">
            <a:avLst/>
          </a:prstGeom>
          <a:noFill/>
          <a:ln>
            <a:noFill/>
          </a:ln>
        </p:spPr>
        <p:txBody>
          <a:bodyPr spcFirstLastPara="1" wrap="square" lIns="91425" tIns="91425" rIns="91425" bIns="91425" anchor="ctr" anchorCtr="0">
            <a:noAutofit/>
          </a:bodyPr>
          <a:lstStyle/>
          <a:p>
            <a:pPr marL="342900" marR="0" lvl="0" indent="-342900" algn="ctr" rtl="0">
              <a:lnSpc>
                <a:spcPct val="115000"/>
              </a:lnSpc>
              <a:spcBef>
                <a:spcPts val="0"/>
              </a:spcBef>
              <a:spcAft>
                <a:spcPts val="0"/>
              </a:spcAft>
              <a:buClr>
                <a:schemeClr val="dk1"/>
              </a:buClr>
              <a:buSzPts val="3000"/>
              <a:buFont typeface="Arial"/>
              <a:buNone/>
            </a:pPr>
            <a:r>
              <a:rPr lang="en-AU" sz="3000" b="0" i="0" u="none" strike="noStrike" cap="none">
                <a:solidFill>
                  <a:schemeClr val="dk1"/>
                </a:solidFill>
                <a:latin typeface="Arial"/>
                <a:ea typeface="Arial"/>
                <a:cs typeface="Arial"/>
                <a:sym typeface="Arial"/>
              </a:rPr>
              <a:t>Become familiar with </a:t>
            </a:r>
            <a:endParaRPr/>
          </a:p>
        </p:txBody>
      </p:sp>
      <p:sp>
        <p:nvSpPr>
          <p:cNvPr id="74" name="Shape 74"/>
          <p:cNvSpPr txBox="1"/>
          <p:nvPr/>
        </p:nvSpPr>
        <p:spPr>
          <a:xfrm>
            <a:off x="621103" y="4346252"/>
            <a:ext cx="7415842" cy="1482329"/>
          </a:xfrm>
          <a:prstGeom prst="rect">
            <a:avLst/>
          </a:prstGeom>
          <a:noFill/>
          <a:ln>
            <a:noFill/>
          </a:ln>
        </p:spPr>
        <p:txBody>
          <a:bodyPr spcFirstLastPara="1" wrap="square" lIns="91425" tIns="91425" rIns="91425" bIns="91425" anchor="ctr" anchorCtr="0">
            <a:noAutofit/>
          </a:bodyPr>
          <a:lstStyle/>
          <a:p>
            <a:pPr marL="342900" marR="0" lvl="0" indent="-342900" algn="l" rtl="0">
              <a:lnSpc>
                <a:spcPct val="115000"/>
              </a:lnSpc>
              <a:spcBef>
                <a:spcPts val="0"/>
              </a:spcBef>
              <a:spcAft>
                <a:spcPts val="0"/>
              </a:spcAft>
              <a:buClr>
                <a:schemeClr val="dk1"/>
              </a:buClr>
              <a:buSzPts val="3000"/>
              <a:buFont typeface="Arial"/>
              <a:buNone/>
            </a:pPr>
            <a:r>
              <a:rPr lang="en-AU" sz="3000" b="0" i="0" u="none" strike="noStrike" cap="none" dirty="0">
                <a:solidFill>
                  <a:schemeClr val="tx2"/>
                </a:solidFill>
                <a:sym typeface="Arial"/>
              </a:rPr>
              <a:t>Formal</a:t>
            </a:r>
            <a:endParaRPr dirty="0">
              <a:solidFill>
                <a:schemeClr val="tx2"/>
              </a:solidFill>
            </a:endParaRPr>
          </a:p>
          <a:p>
            <a:pPr marL="342900" marR="0" lvl="0" indent="-342900" algn="l" rtl="0">
              <a:lnSpc>
                <a:spcPct val="115000"/>
              </a:lnSpc>
              <a:spcBef>
                <a:spcPts val="0"/>
              </a:spcBef>
              <a:spcAft>
                <a:spcPts val="0"/>
              </a:spcAft>
              <a:buClr>
                <a:srgbClr val="00B050"/>
              </a:buClr>
              <a:buSzPts val="2800"/>
              <a:buFont typeface="Arial"/>
              <a:buNone/>
            </a:pPr>
            <a:r>
              <a:rPr lang="en-AU" sz="2800" b="0" i="0" u="none" strike="noStrike" cap="none" dirty="0">
                <a:solidFill>
                  <a:schemeClr val="tx2"/>
                </a:solidFill>
                <a:latin typeface="Arial"/>
                <a:ea typeface="Arial"/>
                <a:cs typeface="Arial"/>
                <a:sym typeface="Arial"/>
              </a:rPr>
              <a:t>Function Point Analysis</a:t>
            </a:r>
            <a:r>
              <a:rPr lang="en-AU" sz="3000" b="0" i="0" u="none" strike="noStrike" cap="none" dirty="0">
                <a:solidFill>
                  <a:schemeClr val="tx2"/>
                </a:solidFill>
                <a:latin typeface="Arial"/>
                <a:ea typeface="Arial"/>
                <a:cs typeface="Arial"/>
                <a:sym typeface="Arial"/>
              </a:rPr>
              <a:t> and </a:t>
            </a:r>
            <a:r>
              <a:rPr lang="en-AU" sz="2800" b="0" i="0" u="none" strike="noStrike" cap="none" dirty="0">
                <a:solidFill>
                  <a:schemeClr val="tx2"/>
                </a:solidFill>
                <a:latin typeface="Arial"/>
                <a:ea typeface="Arial"/>
                <a:cs typeface="Arial"/>
                <a:sym typeface="Arial"/>
              </a:rPr>
              <a:t>COCOMO II</a:t>
            </a:r>
            <a:endParaRPr sz="3000" b="0" i="0" u="none" strike="noStrike" cap="none" dirty="0">
              <a:solidFill>
                <a:schemeClr val="tx2"/>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Shape 20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20</a:t>
            </a:fld>
            <a:r>
              <a:rPr lang="en-AU" sz="1200">
                <a:solidFill>
                  <a:srgbClr val="888888"/>
                </a:solidFill>
                <a:latin typeface="Arial"/>
                <a:ea typeface="Arial"/>
                <a:cs typeface="Arial"/>
                <a:sym typeface="Arial"/>
              </a:rPr>
              <a:t>-</a:t>
            </a:r>
            <a:endParaRPr/>
          </a:p>
        </p:txBody>
      </p:sp>
      <p:sp>
        <p:nvSpPr>
          <p:cNvPr id="203" name="Shape 203"/>
          <p:cNvSpPr txBox="1"/>
          <p:nvPr/>
        </p:nvSpPr>
        <p:spPr>
          <a:xfrm>
            <a:off x="2588176" y="129412"/>
            <a:ext cx="6098624" cy="686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a:solidFill>
                  <a:schemeClr val="lt1"/>
                </a:solidFill>
                <a:latin typeface="Arial"/>
                <a:ea typeface="Arial"/>
                <a:cs typeface="Arial"/>
                <a:sym typeface="Arial"/>
              </a:rPr>
              <a:t>Functional Points</a:t>
            </a:r>
            <a:endParaRPr/>
          </a:p>
        </p:txBody>
      </p:sp>
      <p:pic>
        <p:nvPicPr>
          <p:cNvPr id="204" name="Shape 204"/>
          <p:cNvPicPr preferRelativeResize="0"/>
          <p:nvPr/>
        </p:nvPicPr>
        <p:blipFill rotWithShape="1">
          <a:blip r:embed="rId3">
            <a:alphaModFix/>
          </a:blip>
          <a:srcRect/>
          <a:stretch/>
        </p:blipFill>
        <p:spPr>
          <a:xfrm>
            <a:off x="2897188" y="2212975"/>
            <a:ext cx="5649708" cy="3184424"/>
          </a:xfrm>
          <a:prstGeom prst="rect">
            <a:avLst/>
          </a:prstGeom>
          <a:noFill/>
          <a:ln>
            <a:noFill/>
          </a:ln>
        </p:spPr>
      </p:pic>
      <p:sp>
        <p:nvSpPr>
          <p:cNvPr id="205" name="Shape 205"/>
          <p:cNvSpPr txBox="1"/>
          <p:nvPr/>
        </p:nvSpPr>
        <p:spPr>
          <a:xfrm>
            <a:off x="4453488" y="1254773"/>
            <a:ext cx="2467574" cy="495199"/>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2400"/>
              <a:buFont typeface="Arial"/>
              <a:buNone/>
            </a:pPr>
            <a:r>
              <a:rPr lang="en-AU" sz="2400" dirty="0">
                <a:solidFill>
                  <a:schemeClr val="dk1"/>
                </a:solidFill>
                <a:latin typeface="Arial"/>
                <a:ea typeface="Arial"/>
                <a:cs typeface="Arial"/>
                <a:sym typeface="Arial"/>
              </a:rPr>
              <a:t>What are they?</a:t>
            </a:r>
            <a:endParaRPr sz="2400" dirty="0">
              <a:solidFill>
                <a:schemeClr val="dk1"/>
              </a:solidFill>
              <a:latin typeface="Arial"/>
              <a:ea typeface="Arial"/>
              <a:cs typeface="Arial"/>
              <a:sym typeface="Arial"/>
            </a:endParaRPr>
          </a:p>
        </p:txBody>
      </p:sp>
      <p:sp>
        <p:nvSpPr>
          <p:cNvPr id="206" name="Shape 206"/>
          <p:cNvSpPr txBox="1"/>
          <p:nvPr/>
        </p:nvSpPr>
        <p:spPr>
          <a:xfrm>
            <a:off x="402188" y="2529174"/>
            <a:ext cx="2050500" cy="821576"/>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2400"/>
              <a:buFont typeface="Roboto"/>
              <a:buNone/>
            </a:pPr>
            <a:r>
              <a:rPr lang="en-AU" sz="2400" b="0" i="0" u="none" strike="noStrike" cap="none" dirty="0">
                <a:solidFill>
                  <a:srgbClr val="0070C0"/>
                </a:solidFill>
                <a:latin typeface="Roboto"/>
                <a:ea typeface="Roboto"/>
                <a:cs typeface="Roboto"/>
                <a:sym typeface="Roboto"/>
              </a:rPr>
              <a:t>PMBOK</a:t>
            </a:r>
            <a:endParaRPr dirty="0">
              <a:solidFill>
                <a:srgbClr val="0070C0"/>
              </a:solidFill>
            </a:endParaRPr>
          </a:p>
        </p:txBody>
      </p:sp>
      <p:sp>
        <p:nvSpPr>
          <p:cNvPr id="207" name="Shape 207"/>
          <p:cNvSpPr txBox="1"/>
          <p:nvPr/>
        </p:nvSpPr>
        <p:spPr>
          <a:xfrm>
            <a:off x="402188" y="3338050"/>
            <a:ext cx="2050500" cy="821576"/>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2400"/>
              <a:buFont typeface="Roboto"/>
              <a:buNone/>
            </a:pPr>
            <a:r>
              <a:rPr lang="en-AU" sz="2400" b="0" i="0" u="none" strike="noStrike" cap="none" dirty="0">
                <a:solidFill>
                  <a:srgbClr val="0070C0"/>
                </a:solidFill>
                <a:latin typeface="Roboto"/>
                <a:ea typeface="Roboto"/>
                <a:cs typeface="Roboto"/>
                <a:sym typeface="Roboto"/>
              </a:rPr>
              <a:t>Historic Data</a:t>
            </a:r>
            <a:endParaRPr dirty="0">
              <a:solidFill>
                <a:srgbClr val="0070C0"/>
              </a:solidFill>
            </a:endParaRPr>
          </a:p>
        </p:txBody>
      </p:sp>
      <p:sp>
        <p:nvSpPr>
          <p:cNvPr id="208" name="Shape 208"/>
          <p:cNvSpPr txBox="1"/>
          <p:nvPr/>
        </p:nvSpPr>
        <p:spPr>
          <a:xfrm>
            <a:off x="402188" y="4166989"/>
            <a:ext cx="2169562" cy="1505149"/>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2400"/>
              <a:buFont typeface="Roboto"/>
              <a:buNone/>
            </a:pPr>
            <a:r>
              <a:rPr lang="en-AU" sz="2400" b="0" i="0" u="none" strike="noStrike" cap="none" dirty="0">
                <a:solidFill>
                  <a:srgbClr val="0070C0"/>
                </a:solidFill>
                <a:latin typeface="Roboto"/>
                <a:ea typeface="Roboto"/>
                <a:cs typeface="Roboto"/>
                <a:sym typeface="Roboto"/>
              </a:rPr>
              <a:t>Done at any time in project lifecycle</a:t>
            </a:r>
            <a:endParaRPr dirty="0">
              <a:solidFill>
                <a:srgbClr val="0070C0"/>
              </a:solidFill>
            </a:endParaRPr>
          </a:p>
        </p:txBody>
      </p:sp>
    </p:spTree>
    <p:extLst>
      <p:ext uri="{BB962C8B-B14F-4D97-AF65-F5344CB8AC3E}">
        <p14:creationId xmlns:p14="http://schemas.microsoft.com/office/powerpoint/2010/main" val="2011761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2538414" y="142875"/>
            <a:ext cx="5776912"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 FP Computation Steps</a:t>
            </a:r>
            <a:endParaRPr/>
          </a:p>
        </p:txBody>
      </p:sp>
      <p:sp>
        <p:nvSpPr>
          <p:cNvPr id="215" name="Shape 215"/>
          <p:cNvSpPr txBox="1">
            <a:spLocks noGrp="1"/>
          </p:cNvSpPr>
          <p:nvPr>
            <p:ph type="sldNum" idx="12"/>
          </p:nvPr>
        </p:nvSpPr>
        <p:spPr>
          <a:xfrm>
            <a:off x="3633537" y="633031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21</a:t>
            </a:fld>
            <a:r>
              <a:rPr lang="en-AU" sz="1200">
                <a:solidFill>
                  <a:srgbClr val="888888"/>
                </a:solidFill>
                <a:latin typeface="Arial"/>
                <a:ea typeface="Arial"/>
                <a:cs typeface="Arial"/>
                <a:sym typeface="Arial"/>
              </a:rPr>
              <a:t>-</a:t>
            </a:r>
            <a:endParaRPr/>
          </a:p>
        </p:txBody>
      </p:sp>
      <p:sp>
        <p:nvSpPr>
          <p:cNvPr id="216" name="Shape 216"/>
          <p:cNvSpPr/>
          <p:nvPr/>
        </p:nvSpPr>
        <p:spPr>
          <a:xfrm>
            <a:off x="57150" y="1034162"/>
            <a:ext cx="2514600" cy="737488"/>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b="0" i="0" u="none" strike="noStrike" cap="none" dirty="0">
                <a:solidFill>
                  <a:schemeClr val="dk1"/>
                </a:solidFill>
                <a:latin typeface="Arial"/>
                <a:ea typeface="Arial"/>
                <a:cs typeface="Arial"/>
                <a:sym typeface="Arial"/>
              </a:rPr>
              <a:t>1.  Categorize functional    requirements and count </a:t>
            </a:r>
            <a:endParaRPr dirty="0"/>
          </a:p>
        </p:txBody>
      </p:sp>
      <p:sp>
        <p:nvSpPr>
          <p:cNvPr id="217" name="Shape 217"/>
          <p:cNvSpPr/>
          <p:nvPr/>
        </p:nvSpPr>
        <p:spPr>
          <a:xfrm>
            <a:off x="1653474" y="2157412"/>
            <a:ext cx="2076774" cy="890587"/>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dirty="0">
                <a:solidFill>
                  <a:schemeClr val="dk1"/>
                </a:solidFill>
                <a:latin typeface="Arial"/>
                <a:ea typeface="Arial"/>
                <a:cs typeface="Arial"/>
                <a:sym typeface="Arial"/>
              </a:rPr>
              <a:t>2</a:t>
            </a:r>
            <a:r>
              <a:rPr lang="en-AU" sz="1600" b="0" i="0" u="none" strike="noStrike" cap="none" dirty="0">
                <a:solidFill>
                  <a:schemeClr val="dk1"/>
                </a:solidFill>
                <a:latin typeface="Arial"/>
                <a:ea typeface="Arial"/>
                <a:cs typeface="Arial"/>
                <a:sym typeface="Arial"/>
              </a:rPr>
              <a:t>.  </a:t>
            </a:r>
            <a:r>
              <a:rPr lang="en-AU" sz="1600" dirty="0">
                <a:solidFill>
                  <a:schemeClr val="dk1"/>
                </a:solidFill>
                <a:latin typeface="Arial"/>
                <a:ea typeface="Arial"/>
                <a:cs typeface="Arial"/>
                <a:sym typeface="Arial"/>
              </a:rPr>
              <a:t>Estimate a </a:t>
            </a:r>
            <a:r>
              <a:rPr lang="en-AU" sz="1600" i="1" dirty="0">
                <a:solidFill>
                  <a:srgbClr val="FF0000"/>
                </a:solidFill>
                <a:latin typeface="Arial"/>
                <a:ea typeface="Arial"/>
                <a:cs typeface="Arial"/>
                <a:sym typeface="Arial"/>
              </a:rPr>
              <a:t>Complexity Level  </a:t>
            </a:r>
            <a:r>
              <a:rPr lang="en-AU" sz="1600" dirty="0">
                <a:solidFill>
                  <a:schemeClr val="dk1"/>
                </a:solidFill>
                <a:latin typeface="Arial"/>
                <a:ea typeface="Arial"/>
                <a:cs typeface="Arial"/>
                <a:sym typeface="Arial"/>
              </a:rPr>
              <a:t>for each category</a:t>
            </a:r>
            <a:endParaRPr sz="1600" b="0" i="0" u="none" strike="noStrike" cap="none" dirty="0">
              <a:solidFill>
                <a:schemeClr val="dk1"/>
              </a:solidFill>
              <a:latin typeface="Arial"/>
              <a:ea typeface="Arial"/>
              <a:cs typeface="Arial"/>
              <a:sym typeface="Arial"/>
            </a:endParaRPr>
          </a:p>
        </p:txBody>
      </p:sp>
      <p:sp>
        <p:nvSpPr>
          <p:cNvPr id="218" name="Shape 218"/>
          <p:cNvSpPr/>
          <p:nvPr/>
        </p:nvSpPr>
        <p:spPr>
          <a:xfrm>
            <a:off x="2929468" y="3230311"/>
            <a:ext cx="2416932" cy="954912"/>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dirty="0">
                <a:solidFill>
                  <a:schemeClr val="dk1"/>
                </a:solidFill>
                <a:latin typeface="Arial"/>
                <a:ea typeface="Arial"/>
                <a:cs typeface="Arial"/>
                <a:sym typeface="Arial"/>
              </a:rPr>
              <a:t>3</a:t>
            </a:r>
            <a:r>
              <a:rPr lang="en-AU" sz="1600" b="0" i="0" u="none" strike="noStrike" cap="none" dirty="0">
                <a:solidFill>
                  <a:schemeClr val="dk1"/>
                </a:solidFill>
                <a:latin typeface="Arial"/>
                <a:ea typeface="Arial"/>
                <a:cs typeface="Arial"/>
                <a:sym typeface="Arial"/>
              </a:rPr>
              <a:t>.  Compute </a:t>
            </a:r>
            <a:r>
              <a:rPr lang="en-AU" sz="1600" b="0" i="1" u="none" strike="noStrike" cap="none" dirty="0">
                <a:solidFill>
                  <a:srgbClr val="FF0000"/>
                </a:solidFill>
                <a:latin typeface="Arial"/>
                <a:ea typeface="Arial"/>
                <a:cs typeface="Arial"/>
                <a:sym typeface="Arial"/>
              </a:rPr>
              <a:t>count total </a:t>
            </a:r>
            <a:r>
              <a:rPr lang="en-AU" sz="1600" b="0" u="none" strike="noStrike" cap="none" dirty="0">
                <a:solidFill>
                  <a:schemeClr val="dk1"/>
                </a:solidFill>
                <a:latin typeface="Arial"/>
                <a:ea typeface="Arial"/>
                <a:cs typeface="Arial"/>
                <a:sym typeface="Arial"/>
              </a:rPr>
              <a:t>of Function Points,</a:t>
            </a:r>
            <a:endParaRPr dirty="0"/>
          </a:p>
          <a:p>
            <a:pPr marL="0" marR="0" lvl="0" indent="0" algn="l" rtl="0">
              <a:lnSpc>
                <a:spcPct val="100000"/>
              </a:lnSpc>
              <a:spcBef>
                <a:spcPts val="0"/>
              </a:spcBef>
              <a:spcAft>
                <a:spcPts val="0"/>
              </a:spcAft>
              <a:buClr>
                <a:schemeClr val="dk1"/>
              </a:buClr>
              <a:buSzPts val="1600"/>
              <a:buFont typeface="Arial"/>
              <a:buNone/>
            </a:pPr>
            <a:r>
              <a:rPr lang="en-AU" sz="1600" dirty="0">
                <a:solidFill>
                  <a:schemeClr val="dk1"/>
                </a:solidFill>
                <a:latin typeface="Arial"/>
                <a:ea typeface="Arial"/>
                <a:cs typeface="Arial"/>
                <a:sym typeface="Arial"/>
              </a:rPr>
              <a:t>(see next slide)</a:t>
            </a:r>
            <a:endParaRPr sz="1600" b="0" u="none" strike="noStrike" cap="none" dirty="0">
              <a:solidFill>
                <a:schemeClr val="dk1"/>
              </a:solidFill>
              <a:latin typeface="Arial"/>
              <a:ea typeface="Arial"/>
              <a:cs typeface="Arial"/>
              <a:sym typeface="Arial"/>
            </a:endParaRPr>
          </a:p>
        </p:txBody>
      </p:sp>
      <p:sp>
        <p:nvSpPr>
          <p:cNvPr id="219" name="Shape 219"/>
          <p:cNvSpPr/>
          <p:nvPr/>
        </p:nvSpPr>
        <p:spPr>
          <a:xfrm>
            <a:off x="5143501" y="4419599"/>
            <a:ext cx="2101748" cy="728133"/>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dirty="0">
                <a:solidFill>
                  <a:schemeClr val="dk1"/>
                </a:solidFill>
                <a:latin typeface="Arial"/>
                <a:ea typeface="Arial"/>
                <a:cs typeface="Arial"/>
                <a:sym typeface="Arial"/>
              </a:rPr>
              <a:t>4</a:t>
            </a:r>
            <a:r>
              <a:rPr lang="en-AU" sz="1600" b="0" i="0" u="none" strike="noStrike" cap="none" dirty="0">
                <a:solidFill>
                  <a:schemeClr val="dk1"/>
                </a:solidFill>
                <a:latin typeface="Arial"/>
                <a:ea typeface="Arial"/>
                <a:cs typeface="Arial"/>
                <a:sym typeface="Arial"/>
              </a:rPr>
              <a:t>.  Estimate  </a:t>
            </a:r>
            <a:r>
              <a:rPr lang="en-AU" sz="1600" i="1" dirty="0">
                <a:solidFill>
                  <a:srgbClr val="FF0000"/>
                </a:solidFill>
              </a:rPr>
              <a:t>V</a:t>
            </a:r>
            <a:r>
              <a:rPr lang="en-AU" sz="1600" b="0" i="1" u="none" strike="noStrike" cap="none" dirty="0">
                <a:solidFill>
                  <a:srgbClr val="FF0000"/>
                </a:solidFill>
                <a:latin typeface="Arial"/>
                <a:ea typeface="Arial"/>
                <a:cs typeface="Arial"/>
                <a:sym typeface="Arial"/>
              </a:rPr>
              <a:t>alue Adjustment </a:t>
            </a:r>
            <a:r>
              <a:rPr lang="en-AU" sz="1600" i="1" dirty="0">
                <a:solidFill>
                  <a:srgbClr val="FF0000"/>
                </a:solidFill>
              </a:rPr>
              <a:t>F</a:t>
            </a:r>
            <a:r>
              <a:rPr lang="en-AU" sz="1600" b="0" i="1" u="none" strike="noStrike" cap="none" dirty="0">
                <a:solidFill>
                  <a:srgbClr val="FF0000"/>
                </a:solidFill>
                <a:latin typeface="Arial"/>
                <a:ea typeface="Arial"/>
                <a:cs typeface="Arial"/>
                <a:sym typeface="Arial"/>
              </a:rPr>
              <a:t>actors</a:t>
            </a:r>
            <a:endParaRPr dirty="0"/>
          </a:p>
        </p:txBody>
      </p:sp>
      <p:sp>
        <p:nvSpPr>
          <p:cNvPr id="220" name="Shape 220"/>
          <p:cNvSpPr/>
          <p:nvPr/>
        </p:nvSpPr>
        <p:spPr>
          <a:xfrm>
            <a:off x="6934200" y="5296006"/>
            <a:ext cx="2068865" cy="812694"/>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a:solidFill>
                  <a:schemeClr val="dk1"/>
                </a:solidFill>
                <a:latin typeface="Arial"/>
                <a:ea typeface="Arial"/>
                <a:cs typeface="Arial"/>
                <a:sym typeface="Arial"/>
              </a:rPr>
              <a:t>5</a:t>
            </a:r>
            <a:r>
              <a:rPr lang="en-AU" sz="1600" b="0" i="0" u="none" strike="noStrike" cap="none">
                <a:solidFill>
                  <a:schemeClr val="dk1"/>
                </a:solidFill>
                <a:latin typeface="Arial"/>
                <a:ea typeface="Arial"/>
                <a:cs typeface="Arial"/>
                <a:sym typeface="Arial"/>
              </a:rPr>
              <a:t>.  Compute </a:t>
            </a:r>
            <a:r>
              <a:rPr lang="en-AU" sz="1600" b="0" i="1" u="none" strike="noStrike" cap="none">
                <a:solidFill>
                  <a:srgbClr val="FF0000"/>
                </a:solidFill>
                <a:latin typeface="Arial"/>
                <a:ea typeface="Arial"/>
                <a:cs typeface="Arial"/>
                <a:sym typeface="Arial"/>
              </a:rPr>
              <a:t>total function point count</a:t>
            </a:r>
            <a:endParaRPr/>
          </a:p>
        </p:txBody>
      </p:sp>
      <p:sp>
        <p:nvSpPr>
          <p:cNvPr id="221" name="Shape 221"/>
          <p:cNvSpPr/>
          <p:nvPr/>
        </p:nvSpPr>
        <p:spPr>
          <a:xfrm rot="10800000" flipH="1">
            <a:off x="2564625" y="1443038"/>
            <a:ext cx="679259" cy="678486"/>
          </a:xfrm>
          <a:prstGeom prst="bentUpArrow">
            <a:avLst>
              <a:gd name="adj1" fmla="val 25000"/>
              <a:gd name="adj2" fmla="val 25000"/>
              <a:gd name="adj3" fmla="val 25000"/>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22" name="Shape 222"/>
          <p:cNvSpPr/>
          <p:nvPr/>
        </p:nvSpPr>
        <p:spPr>
          <a:xfrm rot="10800000" flipH="1">
            <a:off x="3730247" y="2682483"/>
            <a:ext cx="679259" cy="547828"/>
          </a:xfrm>
          <a:prstGeom prst="bentUpArrow">
            <a:avLst>
              <a:gd name="adj1" fmla="val 25000"/>
              <a:gd name="adj2" fmla="val 25000"/>
              <a:gd name="adj3" fmla="val 25000"/>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23" name="Shape 223"/>
          <p:cNvSpPr/>
          <p:nvPr/>
        </p:nvSpPr>
        <p:spPr>
          <a:xfrm rot="10800000" flipH="1">
            <a:off x="5346399" y="3696699"/>
            <a:ext cx="759433" cy="716017"/>
          </a:xfrm>
          <a:prstGeom prst="bentUpArrow">
            <a:avLst>
              <a:gd name="adj1" fmla="val 25000"/>
              <a:gd name="adj2" fmla="val 23454"/>
              <a:gd name="adj3" fmla="val 25000"/>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24" name="Shape 224"/>
          <p:cNvSpPr/>
          <p:nvPr/>
        </p:nvSpPr>
        <p:spPr>
          <a:xfrm rot="10800000" flipH="1">
            <a:off x="7245248" y="4728322"/>
            <a:ext cx="679259" cy="547828"/>
          </a:xfrm>
          <a:prstGeom prst="bentUpArrow">
            <a:avLst>
              <a:gd name="adj1" fmla="val 25000"/>
              <a:gd name="adj2" fmla="val 25000"/>
              <a:gd name="adj3" fmla="val 25000"/>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25" name="Shape 225"/>
          <p:cNvSpPr txBox="1"/>
          <p:nvPr/>
        </p:nvSpPr>
        <p:spPr>
          <a:xfrm>
            <a:off x="3603754" y="5593829"/>
            <a:ext cx="3282821" cy="603771"/>
          </a:xfrm>
          <a:prstGeom prst="rect">
            <a:avLst/>
          </a:prstGeom>
          <a:noFill/>
          <a:ln>
            <a:noFill/>
          </a:ln>
        </p:spPr>
        <p:txBody>
          <a:bodyPr spcFirstLastPara="1" wrap="square" lIns="91425" tIns="45700" rIns="91425" bIns="45700" anchor="t" anchorCtr="0">
            <a:noAutofit/>
          </a:bodyPr>
          <a:lstStyle/>
          <a:p>
            <a:pPr marL="0" marR="0" lvl="0" indent="12700" algn="l" rtl="0">
              <a:spcBef>
                <a:spcPts val="0"/>
              </a:spcBef>
              <a:spcAft>
                <a:spcPts val="0"/>
              </a:spcAft>
              <a:buClr>
                <a:srgbClr val="00B050"/>
              </a:buClr>
              <a:buSzPts val="1600"/>
              <a:buFont typeface="Arial"/>
              <a:buNone/>
            </a:pPr>
            <a:r>
              <a:rPr lang="en-AU" sz="1600" b="1" dirty="0">
                <a:solidFill>
                  <a:srgbClr val="00B050"/>
                </a:solidFill>
              </a:rPr>
              <a:t>A</a:t>
            </a:r>
            <a:r>
              <a:rPr lang="en-AU" sz="1600" b="1" dirty="0">
                <a:solidFill>
                  <a:srgbClr val="00B050"/>
                </a:solidFill>
                <a:latin typeface="Arial"/>
                <a:ea typeface="Arial"/>
                <a:cs typeface="Arial"/>
                <a:sym typeface="Arial"/>
              </a:rPr>
              <a:t>djusted</a:t>
            </a:r>
            <a:r>
              <a:rPr lang="en-AU" sz="1600" b="1" dirty="0">
                <a:solidFill>
                  <a:srgbClr val="FF0000"/>
                </a:solidFill>
                <a:latin typeface="Arial"/>
                <a:ea typeface="Arial"/>
                <a:cs typeface="Arial"/>
                <a:sym typeface="Arial"/>
              </a:rPr>
              <a:t> Function Points </a:t>
            </a:r>
            <a:r>
              <a:rPr lang="en-AU" sz="1600" dirty="0">
                <a:solidFill>
                  <a:schemeClr val="dk1"/>
                </a:solidFill>
                <a:latin typeface="Arial"/>
                <a:ea typeface="Arial"/>
                <a:cs typeface="Arial"/>
                <a:sym typeface="Arial"/>
              </a:rPr>
              <a:t>= </a:t>
            </a:r>
            <a:endParaRPr dirty="0"/>
          </a:p>
          <a:p>
            <a:pPr marL="342900" marR="0" lvl="0" indent="-342900" algn="l" rtl="0">
              <a:spcBef>
                <a:spcPts val="320"/>
              </a:spcBef>
              <a:spcAft>
                <a:spcPts val="0"/>
              </a:spcAft>
              <a:buClr>
                <a:schemeClr val="dk1"/>
              </a:buClr>
              <a:buSzPts val="1600"/>
              <a:buFont typeface="Arial"/>
              <a:buNone/>
            </a:pPr>
            <a:r>
              <a:rPr lang="en-AU" sz="1600" dirty="0">
                <a:solidFill>
                  <a:schemeClr val="dk1"/>
                </a:solidFill>
                <a:latin typeface="Arial"/>
                <a:ea typeface="Arial"/>
                <a:cs typeface="Arial"/>
                <a:sym typeface="Arial"/>
              </a:rPr>
              <a:t>multiply business function by VAF</a:t>
            </a:r>
            <a:endParaRPr dirty="0"/>
          </a:p>
          <a:p>
            <a:pPr marL="0" marR="0" lvl="0" indent="0" algn="l" rtl="0">
              <a:spcBef>
                <a:spcPts val="560"/>
              </a:spcBef>
              <a:spcAft>
                <a:spcPts val="0"/>
              </a:spcAft>
              <a:buClr>
                <a:schemeClr val="dk1"/>
              </a:buClr>
              <a:buSzPts val="2800"/>
              <a:buFont typeface="Arial"/>
              <a:buNone/>
            </a:pPr>
            <a:endParaRPr sz="2800" dirty="0">
              <a:solidFill>
                <a:schemeClr val="dk1"/>
              </a:solidFill>
              <a:latin typeface="Arial"/>
              <a:ea typeface="Arial"/>
              <a:cs typeface="Arial"/>
              <a:sym typeface="Arial"/>
            </a:endParaRPr>
          </a:p>
        </p:txBody>
      </p:sp>
      <p:sp>
        <p:nvSpPr>
          <p:cNvPr id="226" name="Shape 226"/>
          <p:cNvSpPr/>
          <p:nvPr/>
        </p:nvSpPr>
        <p:spPr>
          <a:xfrm>
            <a:off x="3843866" y="1997502"/>
            <a:ext cx="4572000"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600" i="1" dirty="0">
                <a:solidFill>
                  <a:srgbClr val="FF0000"/>
                </a:solidFill>
                <a:latin typeface="Arial"/>
                <a:ea typeface="Arial"/>
                <a:cs typeface="Arial"/>
                <a:sym typeface="Arial"/>
              </a:rPr>
              <a:t>Complexity Level </a:t>
            </a:r>
            <a:r>
              <a:rPr lang="en-AU" sz="1600" dirty="0">
                <a:solidFill>
                  <a:schemeClr val="dk1"/>
                </a:solidFill>
                <a:latin typeface="Arial"/>
                <a:ea typeface="Arial"/>
                <a:cs typeface="Arial"/>
                <a:sym typeface="Arial"/>
              </a:rPr>
              <a:t>= {simple, average, complex}</a:t>
            </a:r>
            <a:endParaRPr sz="1600" dirty="0">
              <a:solidFill>
                <a:schemeClr val="dk1"/>
              </a:solidFill>
              <a:latin typeface="Arial"/>
              <a:ea typeface="Arial"/>
              <a:cs typeface="Arial"/>
              <a:sym typeface="Arial"/>
            </a:endParaRPr>
          </a:p>
        </p:txBody>
      </p:sp>
      <p:sp>
        <p:nvSpPr>
          <p:cNvPr id="227" name="Shape 227"/>
          <p:cNvSpPr/>
          <p:nvPr/>
        </p:nvSpPr>
        <p:spPr>
          <a:xfrm>
            <a:off x="2726266" y="1083102"/>
            <a:ext cx="6303434" cy="45994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600" dirty="0">
                <a:solidFill>
                  <a:schemeClr val="dk1"/>
                </a:solidFill>
                <a:latin typeface="Arial"/>
                <a:ea typeface="Arial"/>
                <a:cs typeface="Arial"/>
                <a:sym typeface="Arial"/>
              </a:rPr>
              <a:t>Example: </a:t>
            </a:r>
            <a:r>
              <a:rPr lang="en-AU" sz="1600" i="1" dirty="0">
                <a:solidFill>
                  <a:srgbClr val="FF0000"/>
                </a:solidFill>
                <a:latin typeface="Arial"/>
                <a:ea typeface="Arial"/>
                <a:cs typeface="Arial"/>
                <a:sym typeface="Arial"/>
              </a:rPr>
              <a:t>Category </a:t>
            </a:r>
            <a:r>
              <a:rPr lang="en-AU" sz="1600" dirty="0">
                <a:solidFill>
                  <a:schemeClr val="dk1"/>
                </a:solidFill>
                <a:latin typeface="Arial"/>
                <a:ea typeface="Arial"/>
                <a:cs typeface="Arial"/>
                <a:sym typeface="Arial"/>
              </a:rPr>
              <a:t>= {internal file, external file, input, output, query}</a:t>
            </a:r>
            <a:endParaRPr sz="1600" dirty="0">
              <a:solidFill>
                <a:schemeClr val="dk1"/>
              </a:solidFill>
              <a:latin typeface="Arial"/>
              <a:ea typeface="Arial"/>
              <a:cs typeface="Arial"/>
              <a:sym typeface="Arial"/>
            </a:endParaRPr>
          </a:p>
        </p:txBody>
      </p:sp>
      <p:sp>
        <p:nvSpPr>
          <p:cNvPr id="228" name="Shape 228"/>
          <p:cNvSpPr/>
          <p:nvPr/>
        </p:nvSpPr>
        <p:spPr>
          <a:xfrm>
            <a:off x="5554133" y="2996567"/>
            <a:ext cx="3461280" cy="584775"/>
          </a:xfrm>
          <a:prstGeom prst="rect">
            <a:avLst/>
          </a:prstGeom>
          <a:noFill/>
          <a:ln>
            <a:noFill/>
          </a:ln>
        </p:spPr>
        <p:txBody>
          <a:bodyPr spcFirstLastPara="1" wrap="square" lIns="91425" tIns="45700" rIns="91425" bIns="45700" anchor="t" anchorCtr="0">
            <a:noAutofit/>
          </a:bodyPr>
          <a:lstStyle/>
          <a:p>
            <a:pPr lvl="0"/>
            <a:r>
              <a:rPr lang="en-AU" sz="1600" b="1" dirty="0">
                <a:solidFill>
                  <a:srgbClr val="00B050"/>
                </a:solidFill>
              </a:rPr>
              <a:t>Unadjusted</a:t>
            </a:r>
            <a:r>
              <a:rPr lang="en-AU" sz="1600" b="1" dirty="0">
                <a:solidFill>
                  <a:srgbClr val="FF0000"/>
                </a:solidFill>
              </a:rPr>
              <a:t> Function Points </a:t>
            </a:r>
            <a:r>
              <a:rPr lang="en-AU" sz="1600" dirty="0">
                <a:solidFill>
                  <a:schemeClr val="dk1"/>
                </a:solidFill>
                <a:latin typeface="Arial"/>
                <a:ea typeface="Arial"/>
                <a:cs typeface="Arial"/>
                <a:sym typeface="Arial"/>
              </a:rPr>
              <a:t>=</a:t>
            </a:r>
            <a:endParaRPr dirty="0"/>
          </a:p>
          <a:p>
            <a:pPr marL="0" marR="0" lvl="0" indent="0" algn="l" rtl="0">
              <a:spcBef>
                <a:spcPts val="0"/>
              </a:spcBef>
              <a:spcAft>
                <a:spcPts val="0"/>
              </a:spcAft>
              <a:buNone/>
            </a:pPr>
            <a:r>
              <a:rPr lang="en-AU" sz="1600" dirty="0">
                <a:solidFill>
                  <a:schemeClr val="dk1"/>
                </a:solidFill>
                <a:latin typeface="Arial"/>
                <a:ea typeface="Arial"/>
                <a:cs typeface="Arial"/>
                <a:sym typeface="Arial"/>
              </a:rPr>
              <a:t> sum (functions * complexity value)</a:t>
            </a:r>
            <a:endParaRPr sz="1600" dirty="0">
              <a:solidFill>
                <a:schemeClr val="dk1"/>
              </a:solidFill>
              <a:latin typeface="Arial"/>
              <a:ea typeface="Arial"/>
              <a:cs typeface="Arial"/>
              <a:sym typeface="Arial"/>
            </a:endParaRPr>
          </a:p>
        </p:txBody>
      </p:sp>
      <p:sp>
        <p:nvSpPr>
          <p:cNvPr id="229" name="Shape 229"/>
          <p:cNvSpPr/>
          <p:nvPr/>
        </p:nvSpPr>
        <p:spPr>
          <a:xfrm>
            <a:off x="1359957" y="4860293"/>
            <a:ext cx="4340756" cy="5847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600" b="1" i="1" dirty="0">
                <a:solidFill>
                  <a:srgbClr val="FF0000"/>
                </a:solidFill>
                <a:latin typeface="Arial"/>
                <a:ea typeface="Arial"/>
                <a:cs typeface="Arial"/>
                <a:sym typeface="Arial"/>
              </a:rPr>
              <a:t>Value Adjustment Factor </a:t>
            </a:r>
            <a:r>
              <a:rPr lang="en-AU" sz="1600" dirty="0">
                <a:solidFill>
                  <a:schemeClr val="dk1"/>
                </a:solidFill>
                <a:latin typeface="Arial"/>
                <a:ea typeface="Arial"/>
                <a:cs typeface="Arial"/>
                <a:sym typeface="Arial"/>
              </a:rPr>
              <a:t>= </a:t>
            </a:r>
            <a:endParaRPr dirty="0"/>
          </a:p>
          <a:p>
            <a:pPr marL="0" marR="0" lvl="0" indent="0" algn="l" rtl="0">
              <a:spcBef>
                <a:spcPts val="0"/>
              </a:spcBef>
              <a:spcAft>
                <a:spcPts val="0"/>
              </a:spcAft>
              <a:buNone/>
            </a:pPr>
            <a:r>
              <a:rPr lang="en-AU" sz="1600" dirty="0">
                <a:solidFill>
                  <a:schemeClr val="dk1"/>
                </a:solidFill>
                <a:latin typeface="Arial"/>
                <a:ea typeface="Arial"/>
                <a:cs typeface="Arial"/>
                <a:sym typeface="Arial"/>
              </a:rPr>
              <a:t>apply expert opinion to your project estimates </a:t>
            </a:r>
            <a:endParaRPr sz="1600" dirty="0">
              <a:solidFill>
                <a:schemeClr val="dk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2538414" y="142875"/>
            <a:ext cx="5776912"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 FP Computation Steps</a:t>
            </a:r>
            <a:endParaRPr/>
          </a:p>
        </p:txBody>
      </p:sp>
      <p:sp>
        <p:nvSpPr>
          <p:cNvPr id="215" name="Shape 215"/>
          <p:cNvSpPr txBox="1">
            <a:spLocks noGrp="1"/>
          </p:cNvSpPr>
          <p:nvPr>
            <p:ph type="sldNum" idx="12"/>
          </p:nvPr>
        </p:nvSpPr>
        <p:spPr>
          <a:xfrm>
            <a:off x="3633537" y="633031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22</a:t>
            </a:fld>
            <a:r>
              <a:rPr lang="en-AU" sz="1200">
                <a:solidFill>
                  <a:srgbClr val="888888"/>
                </a:solidFill>
                <a:latin typeface="Arial"/>
                <a:ea typeface="Arial"/>
                <a:cs typeface="Arial"/>
                <a:sym typeface="Arial"/>
              </a:rPr>
              <a:t>-</a:t>
            </a:r>
            <a:endParaRPr/>
          </a:p>
        </p:txBody>
      </p:sp>
      <p:sp>
        <p:nvSpPr>
          <p:cNvPr id="216" name="Shape 216"/>
          <p:cNvSpPr/>
          <p:nvPr/>
        </p:nvSpPr>
        <p:spPr>
          <a:xfrm>
            <a:off x="57150" y="1034162"/>
            <a:ext cx="2514600" cy="737488"/>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b="0" i="0" u="none" strike="noStrike" cap="none" dirty="0">
                <a:solidFill>
                  <a:schemeClr val="dk1"/>
                </a:solidFill>
                <a:latin typeface="Arial"/>
                <a:ea typeface="Arial"/>
                <a:cs typeface="Arial"/>
                <a:sym typeface="Arial"/>
              </a:rPr>
              <a:t>1.  Categorize functional    requirements and count </a:t>
            </a:r>
            <a:endParaRPr dirty="0"/>
          </a:p>
        </p:txBody>
      </p:sp>
      <p:sp>
        <p:nvSpPr>
          <p:cNvPr id="221" name="Shape 221"/>
          <p:cNvSpPr/>
          <p:nvPr/>
        </p:nvSpPr>
        <p:spPr>
          <a:xfrm rot="10800000" flipH="1">
            <a:off x="2564625" y="1443038"/>
            <a:ext cx="679259" cy="678486"/>
          </a:xfrm>
          <a:prstGeom prst="bentUpArrow">
            <a:avLst>
              <a:gd name="adj1" fmla="val 25000"/>
              <a:gd name="adj2" fmla="val 25000"/>
              <a:gd name="adj3" fmla="val 25000"/>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26" name="Shape 226"/>
          <p:cNvSpPr/>
          <p:nvPr/>
        </p:nvSpPr>
        <p:spPr>
          <a:xfrm>
            <a:off x="3843866" y="1997502"/>
            <a:ext cx="4572000"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600" i="1" dirty="0">
                <a:solidFill>
                  <a:srgbClr val="FF0000"/>
                </a:solidFill>
                <a:latin typeface="Arial"/>
                <a:ea typeface="Arial"/>
                <a:cs typeface="Arial"/>
                <a:sym typeface="Arial"/>
              </a:rPr>
              <a:t>Complexity Level </a:t>
            </a:r>
            <a:r>
              <a:rPr lang="en-AU" sz="1600" dirty="0">
                <a:solidFill>
                  <a:schemeClr val="dk1"/>
                </a:solidFill>
                <a:latin typeface="Arial"/>
                <a:ea typeface="Arial"/>
                <a:cs typeface="Arial"/>
                <a:sym typeface="Arial"/>
              </a:rPr>
              <a:t>= {simple, average, complex}</a:t>
            </a:r>
            <a:endParaRPr sz="1600" dirty="0">
              <a:solidFill>
                <a:schemeClr val="dk1"/>
              </a:solidFill>
              <a:latin typeface="Arial"/>
              <a:ea typeface="Arial"/>
              <a:cs typeface="Arial"/>
              <a:sym typeface="Arial"/>
            </a:endParaRPr>
          </a:p>
        </p:txBody>
      </p:sp>
      <p:sp>
        <p:nvSpPr>
          <p:cNvPr id="227" name="Shape 227"/>
          <p:cNvSpPr/>
          <p:nvPr/>
        </p:nvSpPr>
        <p:spPr>
          <a:xfrm>
            <a:off x="2726266" y="1083102"/>
            <a:ext cx="6303434" cy="45994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1600" dirty="0">
                <a:solidFill>
                  <a:schemeClr val="dk1"/>
                </a:solidFill>
                <a:latin typeface="Arial"/>
                <a:ea typeface="Arial"/>
                <a:cs typeface="Arial"/>
                <a:sym typeface="Arial"/>
              </a:rPr>
              <a:t>Example: </a:t>
            </a:r>
            <a:r>
              <a:rPr lang="en-AU" sz="1600" i="1" dirty="0">
                <a:solidFill>
                  <a:srgbClr val="FF0000"/>
                </a:solidFill>
                <a:latin typeface="Arial"/>
                <a:ea typeface="Arial"/>
                <a:cs typeface="Arial"/>
                <a:sym typeface="Arial"/>
              </a:rPr>
              <a:t>Category </a:t>
            </a:r>
            <a:r>
              <a:rPr lang="en-AU" sz="1600" dirty="0">
                <a:solidFill>
                  <a:schemeClr val="dk1"/>
                </a:solidFill>
                <a:latin typeface="Arial"/>
                <a:ea typeface="Arial"/>
                <a:cs typeface="Arial"/>
                <a:sym typeface="Arial"/>
              </a:rPr>
              <a:t>= {internal file, external file, input, output, query}</a:t>
            </a:r>
            <a:endParaRPr sz="1600" dirty="0">
              <a:solidFill>
                <a:schemeClr val="dk1"/>
              </a:solidFill>
              <a:latin typeface="Arial"/>
              <a:ea typeface="Arial"/>
              <a:cs typeface="Arial"/>
              <a:sym typeface="Arial"/>
            </a:endParaRPr>
          </a:p>
        </p:txBody>
      </p:sp>
      <p:sp>
        <p:nvSpPr>
          <p:cNvPr id="18" name="Rectangle 17">
            <a:extLst>
              <a:ext uri="{FF2B5EF4-FFF2-40B4-BE49-F238E27FC236}">
                <a16:creationId xmlns:a16="http://schemas.microsoft.com/office/drawing/2014/main" id="{CD16ED2C-2376-F440-BC5D-5762E6221554}"/>
              </a:ext>
            </a:extLst>
          </p:cNvPr>
          <p:cNvSpPr/>
          <p:nvPr/>
        </p:nvSpPr>
        <p:spPr>
          <a:xfrm>
            <a:off x="1449659" y="5551164"/>
            <a:ext cx="2895977" cy="830997"/>
          </a:xfrm>
          <a:prstGeom prst="rect">
            <a:avLst/>
          </a:prstGeom>
        </p:spPr>
        <p:txBody>
          <a:bodyPr wrap="square">
            <a:spAutoFit/>
          </a:bodyPr>
          <a:lstStyle/>
          <a:p>
            <a:r>
              <a:rPr lang="en-US" sz="2400" dirty="0"/>
              <a:t>Data elements</a:t>
            </a:r>
          </a:p>
          <a:p>
            <a:r>
              <a:rPr lang="en-US" sz="2400" dirty="0"/>
              <a:t>Record elements</a:t>
            </a:r>
          </a:p>
        </p:txBody>
      </p:sp>
      <p:sp>
        <p:nvSpPr>
          <p:cNvPr id="19" name="Rectangle 18">
            <a:extLst>
              <a:ext uri="{FF2B5EF4-FFF2-40B4-BE49-F238E27FC236}">
                <a16:creationId xmlns:a16="http://schemas.microsoft.com/office/drawing/2014/main" id="{A9D478F1-4425-C84B-96DE-A3B56D9C87BA}"/>
              </a:ext>
            </a:extLst>
          </p:cNvPr>
          <p:cNvSpPr/>
          <p:nvPr/>
        </p:nvSpPr>
        <p:spPr>
          <a:xfrm>
            <a:off x="5443547" y="5496173"/>
            <a:ext cx="2496122" cy="830997"/>
          </a:xfrm>
          <a:prstGeom prst="rect">
            <a:avLst/>
          </a:prstGeom>
        </p:spPr>
        <p:txBody>
          <a:bodyPr wrap="square">
            <a:spAutoFit/>
          </a:bodyPr>
          <a:lstStyle/>
          <a:p>
            <a:r>
              <a:rPr lang="en-US" sz="2400" dirty="0"/>
              <a:t>Data elements</a:t>
            </a:r>
          </a:p>
          <a:p>
            <a:r>
              <a:rPr lang="en-US" sz="2400" dirty="0"/>
              <a:t>File references</a:t>
            </a:r>
          </a:p>
        </p:txBody>
      </p:sp>
      <p:sp>
        <p:nvSpPr>
          <p:cNvPr id="20" name="Rectangle 19">
            <a:extLst>
              <a:ext uri="{FF2B5EF4-FFF2-40B4-BE49-F238E27FC236}">
                <a16:creationId xmlns:a16="http://schemas.microsoft.com/office/drawing/2014/main" id="{9ABEF4DA-5CB6-BB48-A72C-91D0A7D8DA5C}"/>
              </a:ext>
            </a:extLst>
          </p:cNvPr>
          <p:cNvSpPr/>
          <p:nvPr/>
        </p:nvSpPr>
        <p:spPr bwMode="auto">
          <a:xfrm>
            <a:off x="2833305" y="5078762"/>
            <a:ext cx="880337" cy="401456"/>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2400" b="0" i="0" u="none" strike="noStrike" cap="none" normalizeH="0" baseline="0" dirty="0">
                <a:ln>
                  <a:noFill/>
                </a:ln>
                <a:solidFill>
                  <a:schemeClr val="tx1"/>
                </a:solidFill>
                <a:effectLst/>
                <a:latin typeface="Arial" charset="0"/>
                <a:ea typeface="ＭＳ Ｐゴシック" charset="-128"/>
                <a:cs typeface="ＭＳ Ｐゴシック" charset="-128"/>
              </a:rPr>
              <a:t>Data</a:t>
            </a:r>
          </a:p>
        </p:txBody>
      </p:sp>
      <p:sp>
        <p:nvSpPr>
          <p:cNvPr id="21" name="Rectangle 20">
            <a:extLst>
              <a:ext uri="{FF2B5EF4-FFF2-40B4-BE49-F238E27FC236}">
                <a16:creationId xmlns:a16="http://schemas.microsoft.com/office/drawing/2014/main" id="{7648AC87-10B3-FA47-96EF-F2E4F81D51F7}"/>
              </a:ext>
            </a:extLst>
          </p:cNvPr>
          <p:cNvSpPr/>
          <p:nvPr/>
        </p:nvSpPr>
        <p:spPr bwMode="auto">
          <a:xfrm>
            <a:off x="4825210" y="5088573"/>
            <a:ext cx="1910127" cy="39782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2400" b="0" i="0" u="none" strike="noStrike" cap="none" normalizeH="0" baseline="0" dirty="0">
                <a:ln>
                  <a:noFill/>
                </a:ln>
                <a:solidFill>
                  <a:schemeClr val="tx1"/>
                </a:solidFill>
                <a:effectLst/>
                <a:latin typeface="Arial" charset="0"/>
                <a:ea typeface="ＭＳ Ｐゴシック" charset="-128"/>
                <a:cs typeface="ＭＳ Ｐゴシック" charset="-128"/>
              </a:rPr>
              <a:t>Transaction</a:t>
            </a:r>
          </a:p>
        </p:txBody>
      </p:sp>
      <p:grpSp>
        <p:nvGrpSpPr>
          <p:cNvPr id="22" name="Group 21">
            <a:extLst>
              <a:ext uri="{FF2B5EF4-FFF2-40B4-BE49-F238E27FC236}">
                <a16:creationId xmlns:a16="http://schemas.microsoft.com/office/drawing/2014/main" id="{104B0142-6EE4-8544-A941-6BCFA14037EF}"/>
              </a:ext>
            </a:extLst>
          </p:cNvPr>
          <p:cNvGrpSpPr/>
          <p:nvPr/>
        </p:nvGrpSpPr>
        <p:grpSpPr>
          <a:xfrm>
            <a:off x="3534876" y="4253632"/>
            <a:ext cx="1585478" cy="802833"/>
            <a:chOff x="2773908" y="1509777"/>
            <a:chExt cx="2998757" cy="675650"/>
          </a:xfrm>
        </p:grpSpPr>
        <p:sp>
          <p:nvSpPr>
            <p:cNvPr id="23" name="Rectangle 22">
              <a:extLst>
                <a:ext uri="{FF2B5EF4-FFF2-40B4-BE49-F238E27FC236}">
                  <a16:creationId xmlns:a16="http://schemas.microsoft.com/office/drawing/2014/main" id="{394E0E56-994C-1C45-9B73-0A81D1A8143C}"/>
                </a:ext>
              </a:extLst>
            </p:cNvPr>
            <p:cNvSpPr/>
            <p:nvPr/>
          </p:nvSpPr>
          <p:spPr bwMode="auto">
            <a:xfrm>
              <a:off x="2773908" y="1509777"/>
              <a:ext cx="2998757" cy="337858"/>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AU" sz="2400" b="0" i="0" u="none" strike="noStrike" cap="none" normalizeH="0" baseline="0" dirty="0">
                  <a:ln>
                    <a:noFill/>
                  </a:ln>
                  <a:solidFill>
                    <a:schemeClr val="tx1"/>
                  </a:solidFill>
                  <a:effectLst/>
                  <a:latin typeface="Arial" charset="0"/>
                  <a:ea typeface="ＭＳ Ｐゴシック" charset="-128"/>
                  <a:cs typeface="ＭＳ Ｐゴシック" charset="-128"/>
                </a:rPr>
                <a:t>Function</a:t>
              </a:r>
            </a:p>
          </p:txBody>
        </p:sp>
        <p:cxnSp>
          <p:nvCxnSpPr>
            <p:cNvPr id="24" name="Straight Arrow Connector 23">
              <a:extLst>
                <a:ext uri="{FF2B5EF4-FFF2-40B4-BE49-F238E27FC236}">
                  <a16:creationId xmlns:a16="http://schemas.microsoft.com/office/drawing/2014/main" id="{BD99E538-0D87-764F-875D-035BCA5FA056}"/>
                </a:ext>
              </a:extLst>
            </p:cNvPr>
            <p:cNvCxnSpPr>
              <a:cxnSpLocks/>
              <a:stCxn id="23" idx="2"/>
            </p:cNvCxnSpPr>
            <p:nvPr/>
          </p:nvCxnSpPr>
          <p:spPr bwMode="auto">
            <a:xfrm flipH="1">
              <a:off x="2943293" y="1847635"/>
              <a:ext cx="1329993" cy="33779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25" name="Straight Arrow Connector 24">
              <a:extLst>
                <a:ext uri="{FF2B5EF4-FFF2-40B4-BE49-F238E27FC236}">
                  <a16:creationId xmlns:a16="http://schemas.microsoft.com/office/drawing/2014/main" id="{B648BCD2-F152-D143-A857-29B60C65A013}"/>
                </a:ext>
              </a:extLst>
            </p:cNvPr>
            <p:cNvCxnSpPr>
              <a:cxnSpLocks/>
              <a:stCxn id="23" idx="2"/>
            </p:cNvCxnSpPr>
            <p:nvPr/>
          </p:nvCxnSpPr>
          <p:spPr bwMode="auto">
            <a:xfrm>
              <a:off x="4273286" y="1847635"/>
              <a:ext cx="1236426" cy="32727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grpSp>
      <p:sp>
        <p:nvSpPr>
          <p:cNvPr id="2" name="Rectangle 1">
            <a:extLst>
              <a:ext uri="{FF2B5EF4-FFF2-40B4-BE49-F238E27FC236}">
                <a16:creationId xmlns:a16="http://schemas.microsoft.com/office/drawing/2014/main" id="{8E64A58B-2281-3A48-B30E-1F7AA239783A}"/>
              </a:ext>
            </a:extLst>
          </p:cNvPr>
          <p:cNvSpPr/>
          <p:nvPr/>
        </p:nvSpPr>
        <p:spPr>
          <a:xfrm>
            <a:off x="582854" y="3631949"/>
            <a:ext cx="8018542" cy="400110"/>
          </a:xfrm>
          <a:prstGeom prst="rect">
            <a:avLst/>
          </a:prstGeom>
        </p:spPr>
        <p:txBody>
          <a:bodyPr wrap="none">
            <a:spAutoFit/>
          </a:bodyPr>
          <a:lstStyle/>
          <a:p>
            <a:pPr lvl="0">
              <a:buClr>
                <a:schemeClr val="dk1"/>
              </a:buClr>
              <a:buSzPts val="1100"/>
            </a:pPr>
            <a:r>
              <a:rPr lang="en-AU" sz="2000" dirty="0">
                <a:solidFill>
                  <a:srgbClr val="00B050"/>
                </a:solidFill>
              </a:rPr>
              <a:t>Count functions from the Software Requirements Specification (SRS)</a:t>
            </a:r>
          </a:p>
        </p:txBody>
      </p:sp>
      <p:sp>
        <p:nvSpPr>
          <p:cNvPr id="27" name="Shape 217">
            <a:extLst>
              <a:ext uri="{FF2B5EF4-FFF2-40B4-BE49-F238E27FC236}">
                <a16:creationId xmlns:a16="http://schemas.microsoft.com/office/drawing/2014/main" id="{02449459-2E8A-5D42-B113-564EF621C27A}"/>
              </a:ext>
            </a:extLst>
          </p:cNvPr>
          <p:cNvSpPr/>
          <p:nvPr/>
        </p:nvSpPr>
        <p:spPr>
          <a:xfrm>
            <a:off x="1653474" y="2157412"/>
            <a:ext cx="2076774" cy="890587"/>
          </a:xfrm>
          <a:prstGeom prst="roundRect">
            <a:avLst>
              <a:gd name="adj" fmla="val 16667"/>
            </a:avLst>
          </a:prstGeom>
          <a:solidFill>
            <a:schemeClr val="accent1"/>
          </a:solidFill>
          <a:ln w="9525" cap="flat" cmpd="sng">
            <a:solidFill>
              <a:schemeClr val="dk1"/>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600"/>
              <a:buFont typeface="Arial"/>
              <a:buNone/>
            </a:pPr>
            <a:r>
              <a:rPr lang="en-AU" sz="1600" dirty="0">
                <a:solidFill>
                  <a:schemeClr val="dk1"/>
                </a:solidFill>
                <a:latin typeface="Arial"/>
                <a:ea typeface="Arial"/>
                <a:cs typeface="Arial"/>
                <a:sym typeface="Arial"/>
              </a:rPr>
              <a:t>2</a:t>
            </a:r>
            <a:r>
              <a:rPr lang="en-AU" sz="1600" b="0" i="0" u="none" strike="noStrike" cap="none" dirty="0">
                <a:solidFill>
                  <a:schemeClr val="dk1"/>
                </a:solidFill>
                <a:latin typeface="Arial"/>
                <a:ea typeface="Arial"/>
                <a:cs typeface="Arial"/>
                <a:sym typeface="Arial"/>
              </a:rPr>
              <a:t>.  </a:t>
            </a:r>
            <a:r>
              <a:rPr lang="en-AU" sz="1600" dirty="0">
                <a:solidFill>
                  <a:schemeClr val="dk1"/>
                </a:solidFill>
                <a:latin typeface="Arial"/>
                <a:ea typeface="Arial"/>
                <a:cs typeface="Arial"/>
                <a:sym typeface="Arial"/>
              </a:rPr>
              <a:t>Estimate a </a:t>
            </a:r>
            <a:r>
              <a:rPr lang="en-AU" sz="1600" i="1" dirty="0">
                <a:solidFill>
                  <a:srgbClr val="FF0000"/>
                </a:solidFill>
                <a:latin typeface="Arial"/>
                <a:ea typeface="Arial"/>
                <a:cs typeface="Arial"/>
                <a:sym typeface="Arial"/>
              </a:rPr>
              <a:t>Complexity Level  </a:t>
            </a:r>
            <a:r>
              <a:rPr lang="en-AU" sz="1600" dirty="0">
                <a:solidFill>
                  <a:schemeClr val="dk1"/>
                </a:solidFill>
                <a:latin typeface="Arial"/>
                <a:ea typeface="Arial"/>
                <a:cs typeface="Arial"/>
                <a:sym typeface="Arial"/>
              </a:rPr>
              <a:t>for each category</a:t>
            </a:r>
            <a:endParaRPr sz="16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995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graphicFrame>
        <p:nvGraphicFramePr>
          <p:cNvPr id="235" name="Shape 235"/>
          <p:cNvGraphicFramePr/>
          <p:nvPr>
            <p:extLst>
              <p:ext uri="{D42A27DB-BD31-4B8C-83A1-F6EECF244321}">
                <p14:modId xmlns:p14="http://schemas.microsoft.com/office/powerpoint/2010/main" val="1083830332"/>
              </p:ext>
            </p:extLst>
          </p:nvPr>
        </p:nvGraphicFramePr>
        <p:xfrm>
          <a:off x="841248" y="2855658"/>
          <a:ext cx="7223750" cy="2774290"/>
        </p:xfrm>
        <a:graphic>
          <a:graphicData uri="http://schemas.openxmlformats.org/drawingml/2006/table">
            <a:tbl>
              <a:tblPr firstRow="1" firstCol="1" bandRow="1">
                <a:noFill/>
                <a:tableStyleId>{44A254B7-6194-4E81-8C8F-68599A488C88}</a:tableStyleId>
              </a:tblPr>
              <a:tblGrid>
                <a:gridCol w="2026100">
                  <a:extLst>
                    <a:ext uri="{9D8B030D-6E8A-4147-A177-3AD203B41FA5}">
                      <a16:colId xmlns:a16="http://schemas.microsoft.com/office/drawing/2014/main" val="20000"/>
                    </a:ext>
                  </a:extLst>
                </a:gridCol>
                <a:gridCol w="726300">
                  <a:extLst>
                    <a:ext uri="{9D8B030D-6E8A-4147-A177-3AD203B41FA5}">
                      <a16:colId xmlns:a16="http://schemas.microsoft.com/office/drawing/2014/main" val="20001"/>
                    </a:ext>
                  </a:extLst>
                </a:gridCol>
                <a:gridCol w="726300">
                  <a:extLst>
                    <a:ext uri="{9D8B030D-6E8A-4147-A177-3AD203B41FA5}">
                      <a16:colId xmlns:a16="http://schemas.microsoft.com/office/drawing/2014/main" val="20002"/>
                    </a:ext>
                  </a:extLst>
                </a:gridCol>
                <a:gridCol w="834675">
                  <a:extLst>
                    <a:ext uri="{9D8B030D-6E8A-4147-A177-3AD203B41FA5}">
                      <a16:colId xmlns:a16="http://schemas.microsoft.com/office/drawing/2014/main" val="20003"/>
                    </a:ext>
                  </a:extLst>
                </a:gridCol>
                <a:gridCol w="727050">
                  <a:extLst>
                    <a:ext uri="{9D8B030D-6E8A-4147-A177-3AD203B41FA5}">
                      <a16:colId xmlns:a16="http://schemas.microsoft.com/office/drawing/2014/main" val="20004"/>
                    </a:ext>
                  </a:extLst>
                </a:gridCol>
                <a:gridCol w="834675">
                  <a:extLst>
                    <a:ext uri="{9D8B030D-6E8A-4147-A177-3AD203B41FA5}">
                      <a16:colId xmlns:a16="http://schemas.microsoft.com/office/drawing/2014/main" val="20005"/>
                    </a:ext>
                  </a:extLst>
                </a:gridCol>
                <a:gridCol w="726300">
                  <a:extLst>
                    <a:ext uri="{9D8B030D-6E8A-4147-A177-3AD203B41FA5}">
                      <a16:colId xmlns:a16="http://schemas.microsoft.com/office/drawing/2014/main" val="20006"/>
                    </a:ext>
                  </a:extLst>
                </a:gridCol>
                <a:gridCol w="622350">
                  <a:extLst>
                    <a:ext uri="{9D8B030D-6E8A-4147-A177-3AD203B41FA5}">
                      <a16:colId xmlns:a16="http://schemas.microsoft.com/office/drawing/2014/main" val="20007"/>
                    </a:ext>
                  </a:extLst>
                </a:gridCol>
              </a:tblGrid>
              <a:tr h="362575">
                <a:tc>
                  <a:txBody>
                    <a:bodyPr/>
                    <a:lstStyle/>
                    <a:p>
                      <a:pPr marL="0" marR="0" lvl="0" indent="0" algn="l" rtl="0">
                        <a:spcBef>
                          <a:spcPts val="0"/>
                        </a:spcBef>
                        <a:spcAft>
                          <a:spcPts val="0"/>
                        </a:spcAft>
                        <a:buNone/>
                      </a:pPr>
                      <a:r>
                        <a:rPr lang="en-AU" sz="1200" u="none" strike="noStrike" cap="none">
                          <a:solidFill>
                            <a:schemeClr val="dk1"/>
                          </a:solidFill>
                        </a:rPr>
                        <a:t>Category</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Simple</a:t>
                      </a:r>
                    </a:p>
                    <a:p>
                      <a:pPr marL="0" marR="0" lvl="0" indent="0" algn="l" rtl="0">
                        <a:spcBef>
                          <a:spcPts val="0"/>
                        </a:spcBef>
                        <a:spcAft>
                          <a:spcPts val="0"/>
                        </a:spcAft>
                        <a:buNone/>
                      </a:pPr>
                      <a:r>
                        <a:rPr lang="en-AU" sz="1200" u="none" strike="noStrike" cap="none" dirty="0">
                          <a:solidFill>
                            <a:schemeClr val="dk1"/>
                          </a:solidFill>
                          <a:latin typeface="Calibri"/>
                          <a:ea typeface="Calibri"/>
                          <a:cs typeface="Calibri"/>
                          <a:sym typeface="Calibri"/>
                        </a:rPr>
                        <a:t>Function</a:t>
                      </a:r>
                    </a:p>
                    <a:p>
                      <a:pPr marL="0" marR="0" lvl="0" indent="0" algn="l" rtl="0">
                        <a:spcBef>
                          <a:spcPts val="0"/>
                        </a:spcBef>
                        <a:spcAft>
                          <a:spcPts val="0"/>
                        </a:spcAft>
                        <a:buNone/>
                      </a:pPr>
                      <a:r>
                        <a:rPr lang="en-AU" sz="1200" u="none" strike="noStrike" cap="none" dirty="0">
                          <a:solidFill>
                            <a:schemeClr val="dk1"/>
                          </a:solidFill>
                          <a:latin typeface="Calibri"/>
                          <a:ea typeface="Calibri"/>
                          <a:cs typeface="Calibri"/>
                          <a:sym typeface="Calibri"/>
                        </a:rPr>
                        <a:t>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Weight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Average</a:t>
                      </a:r>
                    </a:p>
                    <a:p>
                      <a:pPr marL="0" marR="0" lvl="0" indent="0" algn="l" rtl="0">
                        <a:spcBef>
                          <a:spcPts val="0"/>
                        </a:spcBef>
                        <a:spcAft>
                          <a:spcPts val="0"/>
                        </a:spcAft>
                        <a:buNone/>
                      </a:pPr>
                      <a:r>
                        <a:rPr lang="en-AU" sz="1200" u="none" strike="noStrike" cap="none" dirty="0">
                          <a:solidFill>
                            <a:schemeClr val="dk1"/>
                          </a:solidFill>
                          <a:latin typeface="Calibri"/>
                          <a:ea typeface="Calibri"/>
                          <a:cs typeface="Calibri"/>
                          <a:sym typeface="Calibri"/>
                        </a:rPr>
                        <a:t>Function 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Weight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Complex Function 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Weight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Sub total</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0"/>
                  </a:ext>
                </a:extLst>
              </a:tr>
              <a:tr h="391800">
                <a:tc>
                  <a:txBody>
                    <a:bodyPr/>
                    <a:lstStyle/>
                    <a:p>
                      <a:pPr marL="0" marR="0" lvl="0" indent="0" algn="l" rtl="0">
                        <a:spcBef>
                          <a:spcPts val="0"/>
                        </a:spcBef>
                        <a:spcAft>
                          <a:spcPts val="0"/>
                        </a:spcAft>
                        <a:buNone/>
                      </a:pPr>
                      <a:r>
                        <a:rPr lang="en-AU" sz="1100" u="none" strike="noStrike" cap="none">
                          <a:solidFill>
                            <a:schemeClr val="dk1"/>
                          </a:solidFill>
                        </a:rPr>
                        <a:t>Internal Logical File</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3</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6</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1"/>
                  </a:ext>
                </a:extLst>
              </a:tr>
              <a:tr h="374025">
                <a:tc>
                  <a:txBody>
                    <a:bodyPr/>
                    <a:lstStyle/>
                    <a:p>
                      <a:pPr marL="0" marR="0" lvl="0" indent="0" algn="l" rtl="0">
                        <a:spcBef>
                          <a:spcPts val="0"/>
                        </a:spcBef>
                        <a:spcAft>
                          <a:spcPts val="0"/>
                        </a:spcAft>
                        <a:buNone/>
                      </a:pPr>
                      <a:r>
                        <a:rPr lang="en-AU" sz="1100" u="none" strike="noStrike" cap="none">
                          <a:solidFill>
                            <a:schemeClr val="dk1"/>
                          </a:solidFill>
                        </a:rPr>
                        <a:t>External Interface File`</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 </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5</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7</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2"/>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Input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3</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6</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3"/>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Output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7</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10</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4"/>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Inquiries/Queries</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7</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10</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5"/>
                  </a:ext>
                </a:extLst>
              </a:tr>
              <a:tr h="362575">
                <a:tc>
                  <a:txBody>
                    <a:bodyPr/>
                    <a:lstStyle/>
                    <a:p>
                      <a:pPr marL="0" marR="0" lvl="0" indent="0" algn="l" rtl="0">
                        <a:spcBef>
                          <a:spcPts val="0"/>
                        </a:spcBef>
                        <a:spcAft>
                          <a:spcPts val="0"/>
                        </a:spcAft>
                        <a:buNone/>
                      </a:pPr>
                      <a:r>
                        <a:rPr lang="en-AU" sz="1200" u="none" strike="noStrike" cap="none">
                          <a:solidFill>
                            <a:schemeClr val="dk1"/>
                          </a:solidFill>
                        </a:rPr>
                        <a:t>Unadjusted Total</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 </a:t>
                      </a:r>
                      <a:endParaRPr sz="1200" u="none" strike="noStrike" cap="none" dirty="0">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6"/>
                  </a:ext>
                </a:extLst>
              </a:tr>
            </a:tbl>
          </a:graphicData>
        </a:graphic>
      </p:graphicFrame>
      <p:sp>
        <p:nvSpPr>
          <p:cNvPr id="236" name="Shape 236"/>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Step 2: Set Complexity Values</a:t>
            </a:r>
            <a:endParaRPr/>
          </a:p>
        </p:txBody>
      </p:sp>
      <p:sp>
        <p:nvSpPr>
          <p:cNvPr id="237" name="Shape 237"/>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23</a:t>
            </a:fld>
            <a:r>
              <a:rPr lang="en-AU" sz="1200">
                <a:solidFill>
                  <a:srgbClr val="888888"/>
                </a:solidFill>
                <a:latin typeface="Arial"/>
                <a:ea typeface="Arial"/>
                <a:cs typeface="Arial"/>
                <a:sym typeface="Arial"/>
              </a:rPr>
              <a:t>-</a:t>
            </a:r>
            <a:endParaRPr/>
          </a:p>
        </p:txBody>
      </p:sp>
      <p:sp>
        <p:nvSpPr>
          <p:cNvPr id="238" name="Shape 238"/>
          <p:cNvSpPr txBox="1"/>
          <p:nvPr/>
        </p:nvSpPr>
        <p:spPr>
          <a:xfrm>
            <a:off x="780306" y="5800601"/>
            <a:ext cx="6604692" cy="713484"/>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rgbClr val="BFBFBF"/>
              </a:buClr>
              <a:buSzPts val="1600"/>
              <a:buFont typeface="Arial"/>
              <a:buNone/>
            </a:pPr>
            <a:r>
              <a:rPr lang="en-AU" sz="1600" dirty="0">
                <a:solidFill>
                  <a:srgbClr val="BFBFBF"/>
                </a:solidFill>
                <a:latin typeface="Arial"/>
                <a:ea typeface="Arial"/>
                <a:cs typeface="Arial"/>
                <a:sym typeface="Arial"/>
              </a:rPr>
              <a:t>Factors published from 2,192 recent Function Point projects </a:t>
            </a:r>
            <a:endParaRPr dirty="0"/>
          </a:p>
          <a:p>
            <a:pPr marL="342900" marR="0" lvl="0" indent="-342900" algn="l" rtl="0">
              <a:spcBef>
                <a:spcPts val="320"/>
              </a:spcBef>
              <a:spcAft>
                <a:spcPts val="0"/>
              </a:spcAft>
              <a:buClr>
                <a:srgbClr val="BFBFBF"/>
              </a:buClr>
              <a:buSzPts val="1600"/>
              <a:buFont typeface="Arial"/>
              <a:buNone/>
            </a:pPr>
            <a:r>
              <a:rPr lang="en-AU" sz="1600" dirty="0">
                <a:solidFill>
                  <a:srgbClr val="BFBFBF"/>
                </a:solidFill>
                <a:latin typeface="Arial"/>
                <a:ea typeface="Arial"/>
                <a:cs typeface="Arial"/>
                <a:sym typeface="Arial"/>
              </a:rPr>
              <a:t> 	</a:t>
            </a:r>
            <a:r>
              <a:rPr lang="en-AU" sz="1600" u="sng" dirty="0">
                <a:solidFill>
                  <a:schemeClr val="hlink"/>
                </a:solidFill>
                <a:latin typeface="Arial"/>
                <a:ea typeface="Arial"/>
                <a:cs typeface="Arial"/>
                <a:sym typeface="Arial"/>
                <a:hlinkClick r:id="rId3"/>
              </a:rPr>
              <a:t>http://www.qsm.com/resources/function-point-languages-table</a:t>
            </a:r>
            <a:endParaRPr sz="2400" dirty="0">
              <a:solidFill>
                <a:srgbClr val="BFBFBF"/>
              </a:solidFill>
              <a:latin typeface="Arial"/>
              <a:ea typeface="Arial"/>
              <a:cs typeface="Arial"/>
              <a:sym typeface="Arial"/>
            </a:endParaRPr>
          </a:p>
          <a:p>
            <a:pPr marL="342900" marR="0" lvl="0" indent="-342900" algn="l" rtl="0">
              <a:spcBef>
                <a:spcPts val="480"/>
              </a:spcBef>
              <a:spcAft>
                <a:spcPts val="0"/>
              </a:spcAft>
              <a:buClr>
                <a:schemeClr val="dk1"/>
              </a:buClr>
              <a:buSzPts val="2400"/>
              <a:buFont typeface="Arial"/>
              <a:buNone/>
            </a:pPr>
            <a:endParaRPr sz="2400" dirty="0">
              <a:solidFill>
                <a:schemeClr val="dk1"/>
              </a:solidFill>
              <a:latin typeface="Arial"/>
              <a:ea typeface="Arial"/>
              <a:cs typeface="Arial"/>
              <a:sym typeface="Arial"/>
            </a:endParaRPr>
          </a:p>
          <a:p>
            <a:pPr marL="342900" marR="0" lvl="0" indent="-342900" algn="l" rtl="0">
              <a:spcBef>
                <a:spcPts val="560"/>
              </a:spcBef>
              <a:spcAft>
                <a:spcPts val="0"/>
              </a:spcAft>
              <a:buClr>
                <a:schemeClr val="dk1"/>
              </a:buClr>
              <a:buSzPts val="2800"/>
              <a:buFont typeface="Arial"/>
              <a:buNone/>
            </a:pPr>
            <a:endParaRPr sz="2800" dirty="0">
              <a:solidFill>
                <a:schemeClr val="dk1"/>
              </a:solidFill>
              <a:latin typeface="Arial"/>
              <a:ea typeface="Arial"/>
              <a:cs typeface="Arial"/>
              <a:sym typeface="Arial"/>
            </a:endParaRPr>
          </a:p>
        </p:txBody>
      </p:sp>
      <p:sp>
        <p:nvSpPr>
          <p:cNvPr id="239" name="Shape 239"/>
          <p:cNvSpPr/>
          <p:nvPr/>
        </p:nvSpPr>
        <p:spPr>
          <a:xfrm>
            <a:off x="3596677" y="2689727"/>
            <a:ext cx="730034" cy="2971800"/>
          </a:xfrm>
          <a:prstGeom prst="roundRect">
            <a:avLst>
              <a:gd name="adj" fmla="val 16667"/>
            </a:avLst>
          </a:prstGeom>
          <a:noFill/>
          <a:ln w="1587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40" name="Shape 240"/>
          <p:cNvSpPr/>
          <p:nvPr/>
        </p:nvSpPr>
        <p:spPr>
          <a:xfrm>
            <a:off x="5140323" y="2699752"/>
            <a:ext cx="754482" cy="2973806"/>
          </a:xfrm>
          <a:prstGeom prst="roundRect">
            <a:avLst>
              <a:gd name="adj" fmla="val 16667"/>
            </a:avLst>
          </a:prstGeom>
          <a:noFill/>
          <a:ln w="1587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41" name="Shape 241"/>
          <p:cNvSpPr/>
          <p:nvPr/>
        </p:nvSpPr>
        <p:spPr>
          <a:xfrm>
            <a:off x="6642100" y="2705100"/>
            <a:ext cx="736600" cy="2959100"/>
          </a:xfrm>
          <a:prstGeom prst="roundRect">
            <a:avLst>
              <a:gd name="adj" fmla="val 16667"/>
            </a:avLst>
          </a:prstGeom>
          <a:noFill/>
          <a:ln w="1587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42" name="Shape 242"/>
          <p:cNvSpPr txBox="1"/>
          <p:nvPr/>
        </p:nvSpPr>
        <p:spPr>
          <a:xfrm>
            <a:off x="4791455" y="1353312"/>
            <a:ext cx="3211193" cy="562564"/>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rgbClr val="00B050"/>
              </a:buClr>
              <a:buSzPts val="2800"/>
              <a:buFont typeface="Arial"/>
              <a:buNone/>
            </a:pPr>
            <a:r>
              <a:rPr lang="en-AU" sz="2800" dirty="0">
                <a:solidFill>
                  <a:srgbClr val="00B050"/>
                </a:solidFill>
                <a:latin typeface="Arial"/>
                <a:ea typeface="Arial"/>
                <a:cs typeface="Arial"/>
                <a:sym typeface="Arial"/>
              </a:rPr>
              <a:t>complexity values</a:t>
            </a:r>
            <a:endParaRPr sz="2800" dirty="0">
              <a:solidFill>
                <a:schemeClr val="dk1"/>
              </a:solidFill>
              <a:latin typeface="Arial"/>
              <a:ea typeface="Arial"/>
              <a:cs typeface="Arial"/>
              <a:sym typeface="Arial"/>
            </a:endParaRPr>
          </a:p>
        </p:txBody>
      </p:sp>
      <p:sp>
        <p:nvSpPr>
          <p:cNvPr id="18" name="Shape 109">
            <a:extLst>
              <a:ext uri="{FF2B5EF4-FFF2-40B4-BE49-F238E27FC236}">
                <a16:creationId xmlns:a16="http://schemas.microsoft.com/office/drawing/2014/main" id="{FE364A6E-A461-EB48-9D95-FDB9FD893D64}"/>
              </a:ext>
            </a:extLst>
          </p:cNvPr>
          <p:cNvSpPr/>
          <p:nvPr/>
        </p:nvSpPr>
        <p:spPr>
          <a:xfrm rot="8550725" flipH="1">
            <a:off x="6624350" y="1781744"/>
            <a:ext cx="45719" cy="995801"/>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21" name="Shape 109">
            <a:extLst>
              <a:ext uri="{FF2B5EF4-FFF2-40B4-BE49-F238E27FC236}">
                <a16:creationId xmlns:a16="http://schemas.microsoft.com/office/drawing/2014/main" id="{894C2675-E428-4C45-8EB1-30F1C8506FAC}"/>
              </a:ext>
            </a:extLst>
          </p:cNvPr>
          <p:cNvSpPr/>
          <p:nvPr/>
        </p:nvSpPr>
        <p:spPr>
          <a:xfrm rot="14000997" flipH="1">
            <a:off x="4868308" y="1562465"/>
            <a:ext cx="52732" cy="1444980"/>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22" name="Shape 109">
            <a:extLst>
              <a:ext uri="{FF2B5EF4-FFF2-40B4-BE49-F238E27FC236}">
                <a16:creationId xmlns:a16="http://schemas.microsoft.com/office/drawing/2014/main" id="{5C63A333-CF3E-7146-AE8D-59C2E5EBA07A}"/>
              </a:ext>
            </a:extLst>
          </p:cNvPr>
          <p:cNvSpPr/>
          <p:nvPr/>
        </p:nvSpPr>
        <p:spPr>
          <a:xfrm rot="12049579">
            <a:off x="5745804" y="1841288"/>
            <a:ext cx="45719" cy="848559"/>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23" name="Shape 207">
            <a:extLst>
              <a:ext uri="{FF2B5EF4-FFF2-40B4-BE49-F238E27FC236}">
                <a16:creationId xmlns:a16="http://schemas.microsoft.com/office/drawing/2014/main" id="{1FE788B8-7829-8B4F-B5F4-BCA599E8E0EA}"/>
              </a:ext>
            </a:extLst>
          </p:cNvPr>
          <p:cNvSpPr txBox="1"/>
          <p:nvPr/>
        </p:nvSpPr>
        <p:spPr>
          <a:xfrm>
            <a:off x="1004354" y="1085504"/>
            <a:ext cx="2050500" cy="585641"/>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2400"/>
              <a:buFont typeface="Roboto"/>
              <a:buNone/>
            </a:pPr>
            <a:r>
              <a:rPr lang="en-AU" sz="2400" b="0" i="0" u="none" strike="noStrike" cap="none" dirty="0">
                <a:solidFill>
                  <a:srgbClr val="0070C0"/>
                </a:solidFill>
                <a:latin typeface="Roboto"/>
                <a:ea typeface="Roboto"/>
                <a:cs typeface="Roboto"/>
                <a:sym typeface="Roboto"/>
              </a:rPr>
              <a:t>Historic Data</a:t>
            </a:r>
            <a:endParaRPr dirty="0">
              <a:solidFill>
                <a:srgbClr val="0070C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4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Step 3: Calculate Functional Points</a:t>
            </a:r>
            <a:endParaRPr/>
          </a:p>
        </p:txBody>
      </p:sp>
      <p:sp>
        <p:nvSpPr>
          <p:cNvPr id="249" name="Shape 249"/>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24</a:t>
            </a:fld>
            <a:r>
              <a:rPr lang="en-AU" sz="1200">
                <a:solidFill>
                  <a:srgbClr val="888888"/>
                </a:solidFill>
                <a:latin typeface="Arial"/>
                <a:ea typeface="Arial"/>
                <a:cs typeface="Arial"/>
                <a:sym typeface="Arial"/>
              </a:rPr>
              <a:t>-</a:t>
            </a:r>
            <a:endParaRPr/>
          </a:p>
        </p:txBody>
      </p:sp>
      <p:graphicFrame>
        <p:nvGraphicFramePr>
          <p:cNvPr id="250" name="Shape 250"/>
          <p:cNvGraphicFramePr/>
          <p:nvPr>
            <p:extLst>
              <p:ext uri="{D42A27DB-BD31-4B8C-83A1-F6EECF244321}">
                <p14:modId xmlns:p14="http://schemas.microsoft.com/office/powerpoint/2010/main" val="1397195677"/>
              </p:ext>
            </p:extLst>
          </p:nvPr>
        </p:nvGraphicFramePr>
        <p:xfrm>
          <a:off x="841248" y="2855658"/>
          <a:ext cx="7223750" cy="2774290"/>
        </p:xfrm>
        <a:graphic>
          <a:graphicData uri="http://schemas.openxmlformats.org/drawingml/2006/table">
            <a:tbl>
              <a:tblPr firstRow="1" firstCol="1" bandRow="1">
                <a:noFill/>
                <a:tableStyleId>{44A254B7-6194-4E81-8C8F-68599A488C88}</a:tableStyleId>
              </a:tblPr>
              <a:tblGrid>
                <a:gridCol w="2026100">
                  <a:extLst>
                    <a:ext uri="{9D8B030D-6E8A-4147-A177-3AD203B41FA5}">
                      <a16:colId xmlns:a16="http://schemas.microsoft.com/office/drawing/2014/main" val="20000"/>
                    </a:ext>
                  </a:extLst>
                </a:gridCol>
                <a:gridCol w="726300">
                  <a:extLst>
                    <a:ext uri="{9D8B030D-6E8A-4147-A177-3AD203B41FA5}">
                      <a16:colId xmlns:a16="http://schemas.microsoft.com/office/drawing/2014/main" val="20001"/>
                    </a:ext>
                  </a:extLst>
                </a:gridCol>
                <a:gridCol w="726300">
                  <a:extLst>
                    <a:ext uri="{9D8B030D-6E8A-4147-A177-3AD203B41FA5}">
                      <a16:colId xmlns:a16="http://schemas.microsoft.com/office/drawing/2014/main" val="20002"/>
                    </a:ext>
                  </a:extLst>
                </a:gridCol>
                <a:gridCol w="834675">
                  <a:extLst>
                    <a:ext uri="{9D8B030D-6E8A-4147-A177-3AD203B41FA5}">
                      <a16:colId xmlns:a16="http://schemas.microsoft.com/office/drawing/2014/main" val="20003"/>
                    </a:ext>
                  </a:extLst>
                </a:gridCol>
                <a:gridCol w="727050">
                  <a:extLst>
                    <a:ext uri="{9D8B030D-6E8A-4147-A177-3AD203B41FA5}">
                      <a16:colId xmlns:a16="http://schemas.microsoft.com/office/drawing/2014/main" val="20004"/>
                    </a:ext>
                  </a:extLst>
                </a:gridCol>
                <a:gridCol w="834675">
                  <a:extLst>
                    <a:ext uri="{9D8B030D-6E8A-4147-A177-3AD203B41FA5}">
                      <a16:colId xmlns:a16="http://schemas.microsoft.com/office/drawing/2014/main" val="20005"/>
                    </a:ext>
                  </a:extLst>
                </a:gridCol>
                <a:gridCol w="726300">
                  <a:extLst>
                    <a:ext uri="{9D8B030D-6E8A-4147-A177-3AD203B41FA5}">
                      <a16:colId xmlns:a16="http://schemas.microsoft.com/office/drawing/2014/main" val="20006"/>
                    </a:ext>
                  </a:extLst>
                </a:gridCol>
                <a:gridCol w="622350">
                  <a:extLst>
                    <a:ext uri="{9D8B030D-6E8A-4147-A177-3AD203B41FA5}">
                      <a16:colId xmlns:a16="http://schemas.microsoft.com/office/drawing/2014/main" val="20007"/>
                    </a:ext>
                  </a:extLst>
                </a:gridCol>
              </a:tblGrid>
              <a:tr h="362575">
                <a:tc>
                  <a:txBody>
                    <a:bodyPr/>
                    <a:lstStyle/>
                    <a:p>
                      <a:pPr marL="0" marR="0" lvl="0" indent="0" algn="l" rtl="0">
                        <a:spcBef>
                          <a:spcPts val="0"/>
                        </a:spcBef>
                        <a:spcAft>
                          <a:spcPts val="0"/>
                        </a:spcAft>
                        <a:buNone/>
                      </a:pPr>
                      <a:r>
                        <a:rPr lang="en-AU" sz="1200" u="none" strike="noStrike" cap="none">
                          <a:solidFill>
                            <a:schemeClr val="dk1"/>
                          </a:solidFill>
                        </a:rPr>
                        <a:t>Category</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Simple</a:t>
                      </a:r>
                    </a:p>
                    <a:p>
                      <a:pPr marL="0" marR="0" lvl="0" indent="0" algn="l" rtl="0">
                        <a:spcBef>
                          <a:spcPts val="0"/>
                        </a:spcBef>
                        <a:spcAft>
                          <a:spcPts val="0"/>
                        </a:spcAft>
                        <a:buNone/>
                      </a:pPr>
                      <a:r>
                        <a:rPr lang="en-AU" sz="1200" u="none" strike="noStrike" cap="none" dirty="0">
                          <a:solidFill>
                            <a:schemeClr val="dk1"/>
                          </a:solidFill>
                          <a:latin typeface="Calibri"/>
                          <a:ea typeface="Calibri"/>
                          <a:cs typeface="Calibri"/>
                          <a:sym typeface="Calibri"/>
                        </a:rPr>
                        <a:t>Function 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Weight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Average Function 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Weight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Complex Function Count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Weight</a:t>
                      </a:r>
                      <a:endParaRPr sz="1200" u="none" strike="noStrike" cap="none" dirty="0">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Sub total</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0"/>
                  </a:ext>
                </a:extLst>
              </a:tr>
              <a:tr h="391800">
                <a:tc>
                  <a:txBody>
                    <a:bodyPr/>
                    <a:lstStyle/>
                    <a:p>
                      <a:pPr marL="0" marR="0" lvl="0" indent="0" algn="l" rtl="0">
                        <a:spcBef>
                          <a:spcPts val="0"/>
                        </a:spcBef>
                        <a:spcAft>
                          <a:spcPts val="0"/>
                        </a:spcAft>
                        <a:buNone/>
                      </a:pPr>
                      <a:r>
                        <a:rPr lang="en-AU" sz="1100" u="none" strike="noStrike" cap="none">
                          <a:solidFill>
                            <a:schemeClr val="dk1"/>
                          </a:solidFill>
                        </a:rPr>
                        <a:t>Internal Logical File</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3</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6</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1"/>
                  </a:ext>
                </a:extLst>
              </a:tr>
              <a:tr h="374025">
                <a:tc>
                  <a:txBody>
                    <a:bodyPr/>
                    <a:lstStyle/>
                    <a:p>
                      <a:pPr marL="0" marR="0" lvl="0" indent="0" algn="l" rtl="0">
                        <a:spcBef>
                          <a:spcPts val="0"/>
                        </a:spcBef>
                        <a:spcAft>
                          <a:spcPts val="0"/>
                        </a:spcAft>
                        <a:buNone/>
                      </a:pPr>
                      <a:r>
                        <a:rPr lang="en-AU" sz="1100" u="none" strike="noStrike" cap="none">
                          <a:solidFill>
                            <a:schemeClr val="dk1"/>
                          </a:solidFill>
                        </a:rPr>
                        <a:t>External Interface File`</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 </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5</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7</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2"/>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Input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3</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4</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6</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3"/>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Output</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7</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10</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15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4"/>
                  </a:ext>
                </a:extLst>
              </a:tr>
              <a:tr h="362575">
                <a:tc>
                  <a:txBody>
                    <a:bodyPr/>
                    <a:lstStyle/>
                    <a:p>
                      <a:pPr marL="0" marR="0" lvl="0" indent="0" algn="l" rtl="0">
                        <a:spcBef>
                          <a:spcPts val="0"/>
                        </a:spcBef>
                        <a:spcAft>
                          <a:spcPts val="0"/>
                        </a:spcAft>
                        <a:buNone/>
                      </a:pPr>
                      <a:r>
                        <a:rPr lang="en-AU" sz="1100" u="none" strike="noStrike" cap="none">
                          <a:solidFill>
                            <a:schemeClr val="dk1"/>
                          </a:solidFill>
                        </a:rPr>
                        <a:t>External Inquiries/Queries</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2</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5</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7</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rgbClr val="BFBFBF"/>
                          </a:solidFill>
                        </a:rPr>
                        <a:t>10</a:t>
                      </a:r>
                      <a:endParaRPr sz="1200" u="none" strike="noStrike" cap="none">
                        <a:solidFill>
                          <a:srgbClr val="BFBFBF"/>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5"/>
                  </a:ext>
                </a:extLst>
              </a:tr>
              <a:tr h="362575">
                <a:tc>
                  <a:txBody>
                    <a:bodyPr/>
                    <a:lstStyle/>
                    <a:p>
                      <a:pPr marL="0" marR="0" lvl="0" indent="0" algn="l" rtl="0">
                        <a:spcBef>
                          <a:spcPts val="0"/>
                        </a:spcBef>
                        <a:spcAft>
                          <a:spcPts val="0"/>
                        </a:spcAft>
                        <a:buNone/>
                      </a:pPr>
                      <a:r>
                        <a:rPr lang="en-AU" sz="1200" u="none" strike="noStrike" cap="none">
                          <a:solidFill>
                            <a:schemeClr val="dk1"/>
                          </a:solidFill>
                        </a:rPr>
                        <a:t>Unadjusted Total</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a:solidFill>
                            <a:schemeClr val="dk1"/>
                          </a:solidFill>
                        </a:rPr>
                        <a:t> </a:t>
                      </a:r>
                      <a:endParaRPr sz="1200" u="none" strike="noStrike" cap="none">
                        <a:solidFill>
                          <a:schemeClr val="dk1"/>
                        </a:solidFill>
                        <a:latin typeface="Calibri"/>
                        <a:ea typeface="Calibri"/>
                        <a:cs typeface="Calibri"/>
                        <a:sym typeface="Calibri"/>
                      </a:endParaRPr>
                    </a:p>
                  </a:txBody>
                  <a:tcPr marL="68575" marR="68575" marT="9525" marB="0"/>
                </a:tc>
                <a:tc>
                  <a:txBody>
                    <a:bodyPr/>
                    <a:lstStyle/>
                    <a:p>
                      <a:pPr marL="0" marR="0" lvl="0" indent="0" algn="l" rtl="0">
                        <a:spcBef>
                          <a:spcPts val="0"/>
                        </a:spcBef>
                        <a:spcAft>
                          <a:spcPts val="0"/>
                        </a:spcAft>
                        <a:buNone/>
                      </a:pPr>
                      <a:r>
                        <a:rPr lang="en-AU" sz="1200" u="none" strike="noStrike" cap="none" dirty="0">
                          <a:solidFill>
                            <a:schemeClr val="dk1"/>
                          </a:solidFill>
                        </a:rPr>
                        <a:t> </a:t>
                      </a:r>
                      <a:endParaRPr sz="1200" u="none" strike="noStrike" cap="none" dirty="0">
                        <a:solidFill>
                          <a:schemeClr val="dk1"/>
                        </a:solidFill>
                        <a:latin typeface="Calibri"/>
                        <a:ea typeface="Calibri"/>
                        <a:cs typeface="Calibri"/>
                        <a:sym typeface="Calibri"/>
                      </a:endParaRPr>
                    </a:p>
                  </a:txBody>
                  <a:tcPr marL="68575" marR="68575" marT="9525" marB="0"/>
                </a:tc>
                <a:extLst>
                  <a:ext uri="{0D108BD9-81ED-4DB2-BD59-A6C34878D82A}">
                    <a16:rowId xmlns:a16="http://schemas.microsoft.com/office/drawing/2014/main" val="10006"/>
                  </a:ext>
                </a:extLst>
              </a:tr>
            </a:tbl>
          </a:graphicData>
        </a:graphic>
      </p:graphicFrame>
      <p:sp>
        <p:nvSpPr>
          <p:cNvPr id="251" name="Shape 251"/>
          <p:cNvSpPr/>
          <p:nvPr/>
        </p:nvSpPr>
        <p:spPr>
          <a:xfrm>
            <a:off x="7326482" y="2725564"/>
            <a:ext cx="824741" cy="3060874"/>
          </a:xfrm>
          <a:prstGeom prst="roundRect">
            <a:avLst>
              <a:gd name="adj" fmla="val 16667"/>
            </a:avLst>
          </a:prstGeom>
          <a:noFill/>
          <a:ln w="1587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
        <p:nvSpPr>
          <p:cNvPr id="252" name="Shape 252"/>
          <p:cNvSpPr txBox="1"/>
          <p:nvPr/>
        </p:nvSpPr>
        <p:spPr>
          <a:xfrm>
            <a:off x="178484" y="1126560"/>
            <a:ext cx="5374824" cy="832337"/>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2000"/>
              <a:buFont typeface="Arial"/>
              <a:buNone/>
            </a:pPr>
            <a:r>
              <a:rPr lang="en-AU" sz="2000" dirty="0">
                <a:solidFill>
                  <a:schemeClr val="dk1"/>
                </a:solidFill>
                <a:latin typeface="Arial"/>
                <a:ea typeface="Arial"/>
                <a:cs typeface="Arial"/>
                <a:sym typeface="Arial"/>
              </a:rPr>
              <a:t>Given the following business functions, </a:t>
            </a:r>
            <a:endParaRPr dirty="0"/>
          </a:p>
          <a:p>
            <a:pPr marL="342900" marR="0" lvl="0" indent="-342900" algn="l" rtl="0">
              <a:spcBef>
                <a:spcPts val="400"/>
              </a:spcBef>
              <a:spcAft>
                <a:spcPts val="0"/>
              </a:spcAft>
              <a:buClr>
                <a:schemeClr val="dk1"/>
              </a:buClr>
              <a:buSzPts val="2000"/>
              <a:buFont typeface="Arial"/>
              <a:buNone/>
            </a:pPr>
            <a:r>
              <a:rPr lang="en-AU" sz="2000" dirty="0">
                <a:solidFill>
                  <a:schemeClr val="dk1"/>
                </a:solidFill>
                <a:latin typeface="Arial"/>
                <a:ea typeface="Arial"/>
                <a:cs typeface="Arial"/>
                <a:sym typeface="Arial"/>
              </a:rPr>
              <a:t>how many </a:t>
            </a:r>
            <a:r>
              <a:rPr lang="en-AU" sz="2000" i="1" dirty="0">
                <a:solidFill>
                  <a:srgbClr val="00B050"/>
                </a:solidFill>
                <a:latin typeface="Arial"/>
                <a:ea typeface="Arial"/>
                <a:cs typeface="Arial"/>
                <a:sym typeface="Arial"/>
              </a:rPr>
              <a:t>Unadjusted</a:t>
            </a:r>
            <a:r>
              <a:rPr lang="en-AU" sz="2000" dirty="0">
                <a:solidFill>
                  <a:schemeClr val="dk1"/>
                </a:solidFill>
                <a:latin typeface="Arial"/>
                <a:ea typeface="Arial"/>
                <a:cs typeface="Arial"/>
                <a:sym typeface="Arial"/>
              </a:rPr>
              <a:t> Function Points exist?</a:t>
            </a:r>
            <a:endParaRPr dirty="0"/>
          </a:p>
        </p:txBody>
      </p:sp>
      <p:sp>
        <p:nvSpPr>
          <p:cNvPr id="253" name="Shape 253"/>
          <p:cNvSpPr txBox="1"/>
          <p:nvPr/>
        </p:nvSpPr>
        <p:spPr>
          <a:xfrm>
            <a:off x="5716303" y="1669563"/>
            <a:ext cx="2767297" cy="705337"/>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rgbClr val="00B050"/>
              </a:buClr>
              <a:buSzPts val="2800"/>
              <a:buFont typeface="Arial"/>
              <a:buNone/>
            </a:pPr>
            <a:r>
              <a:rPr lang="en-AU" sz="2800" dirty="0">
                <a:solidFill>
                  <a:srgbClr val="00B050"/>
                </a:solidFill>
                <a:latin typeface="Arial"/>
                <a:ea typeface="Arial"/>
                <a:cs typeface="Arial"/>
                <a:sym typeface="Arial"/>
              </a:rPr>
              <a:t>Fill in the table</a:t>
            </a:r>
            <a:r>
              <a:rPr lang="en-AU" sz="2800" dirty="0">
                <a:solidFill>
                  <a:schemeClr val="dk1"/>
                </a:solidFill>
                <a:latin typeface="Arial"/>
                <a:ea typeface="Arial"/>
                <a:cs typeface="Arial"/>
                <a:sym typeface="Arial"/>
              </a:rPr>
              <a:t>. </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25</a:t>
            </a:fld>
            <a:r>
              <a:rPr lang="en-AU" sz="1200">
                <a:solidFill>
                  <a:srgbClr val="888888"/>
                </a:solidFill>
                <a:latin typeface="Arial"/>
                <a:ea typeface="Arial"/>
                <a:cs typeface="Arial"/>
                <a:sym typeface="Arial"/>
              </a:rPr>
              <a:t>-</a:t>
            </a:r>
            <a:endParaRPr/>
          </a:p>
        </p:txBody>
      </p:sp>
      <p:sp>
        <p:nvSpPr>
          <p:cNvPr id="288" name="Shape 288"/>
          <p:cNvSpPr txBox="1"/>
          <p:nvPr/>
        </p:nvSpPr>
        <p:spPr>
          <a:xfrm>
            <a:off x="2531026" y="0"/>
            <a:ext cx="6384375" cy="686100"/>
          </a:xfrm>
          <a:prstGeom prst="rect">
            <a:avLst/>
          </a:prstGeom>
          <a:noFill/>
          <a:ln>
            <a:noFill/>
          </a:ln>
        </p:spPr>
        <p:txBody>
          <a:bodyPr spcFirstLastPara="1" wrap="square" lIns="91425" tIns="91425" rIns="91425" bIns="91425" anchor="b" anchorCtr="0">
            <a:noAutofit/>
          </a:bodyPr>
          <a:lstStyle/>
          <a:p>
            <a:pPr marL="0" marR="0" lvl="0" indent="0" algn="l" rtl="0">
              <a:spcBef>
                <a:spcPts val="0"/>
              </a:spcBef>
              <a:spcAft>
                <a:spcPts val="0"/>
              </a:spcAft>
              <a:buNone/>
            </a:pPr>
            <a:r>
              <a:rPr lang="en-AU" sz="3200">
                <a:solidFill>
                  <a:schemeClr val="lt1"/>
                </a:solidFill>
                <a:latin typeface="Arial"/>
                <a:ea typeface="Arial"/>
                <a:cs typeface="Arial"/>
                <a:sym typeface="Arial"/>
              </a:rPr>
              <a:t>COCOMO II – another strategy</a:t>
            </a:r>
            <a:endParaRPr sz="3200">
              <a:solidFill>
                <a:schemeClr val="lt1"/>
              </a:solidFill>
              <a:latin typeface="Arial"/>
              <a:ea typeface="Arial"/>
              <a:cs typeface="Arial"/>
              <a:sym typeface="Arial"/>
            </a:endParaRPr>
          </a:p>
        </p:txBody>
      </p:sp>
      <p:sp>
        <p:nvSpPr>
          <p:cNvPr id="289" name="Shape 289"/>
          <p:cNvSpPr txBox="1"/>
          <p:nvPr/>
        </p:nvSpPr>
        <p:spPr>
          <a:xfrm>
            <a:off x="302175" y="1161212"/>
            <a:ext cx="8368200" cy="2039188"/>
          </a:xfrm>
          <a:prstGeom prst="rect">
            <a:avLst/>
          </a:prstGeom>
          <a:noFill/>
          <a:ln>
            <a:noFill/>
          </a:ln>
        </p:spPr>
        <p:txBody>
          <a:bodyPr spcFirstLastPara="1" wrap="square" lIns="91425" tIns="91425" rIns="91425" bIns="91425" anchor="t" anchorCtr="0">
            <a:noAutofit/>
          </a:bodyPr>
          <a:lstStyle/>
          <a:p>
            <a:pPr marL="342900" marR="0" lvl="0" indent="-342900" algn="just" rtl="0">
              <a:spcBef>
                <a:spcPts val="0"/>
              </a:spcBef>
              <a:spcAft>
                <a:spcPts val="0"/>
              </a:spcAft>
              <a:buClr>
                <a:srgbClr val="00B050"/>
              </a:buClr>
              <a:buSzPts val="2400"/>
              <a:buFont typeface="Calibri"/>
              <a:buNone/>
            </a:pPr>
            <a:r>
              <a:rPr lang="en-AU" sz="2400" dirty="0">
                <a:solidFill>
                  <a:srgbClr val="00B050"/>
                </a:solidFill>
                <a:latin typeface="Calibri"/>
                <a:ea typeface="Calibri"/>
                <a:cs typeface="Calibri"/>
                <a:sym typeface="Calibri"/>
              </a:rPr>
              <a:t>The Constructive Cost Model: </a:t>
            </a:r>
            <a:endParaRPr sz="2400" dirty="0">
              <a:solidFill>
                <a:srgbClr val="00B050"/>
              </a:solidFill>
              <a:latin typeface="Calibri"/>
              <a:ea typeface="Calibri"/>
              <a:cs typeface="Calibri"/>
              <a:sym typeface="Calibri"/>
            </a:endParaRPr>
          </a:p>
          <a:p>
            <a:pPr marL="215900" marR="0" lvl="0" indent="-215900" algn="l" rtl="0">
              <a:spcBef>
                <a:spcPts val="480"/>
              </a:spcBef>
              <a:spcAft>
                <a:spcPts val="0"/>
              </a:spcAft>
              <a:buClr>
                <a:schemeClr val="dk1"/>
              </a:buClr>
              <a:buSzPts val="2400"/>
              <a:buFont typeface="Calibri"/>
              <a:buNone/>
            </a:pPr>
            <a:r>
              <a:rPr lang="en-AU" sz="2400" dirty="0">
                <a:solidFill>
                  <a:schemeClr val="dk1"/>
                </a:solidFill>
                <a:latin typeface="Calibri"/>
                <a:ea typeface="Calibri"/>
                <a:cs typeface="Calibri"/>
                <a:sym typeface="Calibri"/>
              </a:rPr>
              <a:t>Here is a playpen to try:  </a:t>
            </a:r>
            <a:r>
              <a:rPr lang="en-AU" sz="2400" u="sng" dirty="0">
                <a:solidFill>
                  <a:schemeClr val="hlink"/>
                </a:solidFill>
                <a:latin typeface="Calibri"/>
                <a:ea typeface="Calibri"/>
                <a:cs typeface="Calibri"/>
                <a:sym typeface="Calibri"/>
                <a:hlinkClick r:id="rId3"/>
              </a:rPr>
              <a:t>http://csse.usc.edu/tools/cocomoii.php</a:t>
            </a:r>
            <a:endParaRPr dirty="0"/>
          </a:p>
          <a:p>
            <a:pPr marL="215900" marR="0" lvl="0" indent="-215900" algn="l" rtl="0">
              <a:spcBef>
                <a:spcPts val="560"/>
              </a:spcBef>
              <a:spcAft>
                <a:spcPts val="0"/>
              </a:spcAft>
              <a:buClr>
                <a:schemeClr val="dk1"/>
              </a:buClr>
              <a:buSzPts val="2800"/>
              <a:buFont typeface="Arial"/>
              <a:buNone/>
            </a:pPr>
            <a:endParaRPr sz="2800" u="sng" dirty="0">
              <a:solidFill>
                <a:schemeClr val="hlink"/>
              </a:solidFill>
              <a:latin typeface="Calibri"/>
              <a:ea typeface="Calibri"/>
              <a:cs typeface="Calibri"/>
              <a:sym typeface="Calibri"/>
              <a:hlinkClick r:id="rId3"/>
            </a:endParaRPr>
          </a:p>
          <a:p>
            <a:pPr marL="228600" marR="0" lvl="0" indent="-228600" algn="just" rtl="0">
              <a:spcBef>
                <a:spcPts val="480"/>
              </a:spcBef>
              <a:spcAft>
                <a:spcPts val="0"/>
              </a:spcAft>
              <a:buClr>
                <a:schemeClr val="accent5"/>
              </a:buClr>
              <a:buSzPts val="2400"/>
              <a:buFont typeface="Calibri"/>
              <a:buNone/>
            </a:pPr>
            <a:r>
              <a:rPr lang="en-AU" sz="2400" dirty="0">
                <a:solidFill>
                  <a:schemeClr val="dk1"/>
                </a:solidFill>
                <a:latin typeface="Calibri"/>
                <a:ea typeface="Calibri"/>
                <a:cs typeface="Calibri"/>
                <a:sym typeface="Calibri"/>
              </a:rPr>
              <a:t>Fill in the details for the Language Research Project.</a:t>
            </a:r>
            <a:endParaRPr dirty="0"/>
          </a:p>
        </p:txBody>
      </p:sp>
      <p:sp>
        <p:nvSpPr>
          <p:cNvPr id="290" name="Shape 290"/>
          <p:cNvSpPr/>
          <p:nvPr/>
        </p:nvSpPr>
        <p:spPr>
          <a:xfrm>
            <a:off x="1433513" y="4239410"/>
            <a:ext cx="5461000" cy="1938992"/>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AU" sz="2400" dirty="0">
                <a:solidFill>
                  <a:schemeClr val="dk1"/>
                </a:solidFill>
                <a:latin typeface="Calibri"/>
                <a:ea typeface="Calibri"/>
                <a:cs typeface="Calibri"/>
                <a:sym typeface="Calibri"/>
              </a:rPr>
              <a:t>Extra details to get started: let there be:</a:t>
            </a:r>
            <a:endParaRPr dirty="0"/>
          </a:p>
          <a:p>
            <a:pPr marL="0" marR="0" lvl="0" indent="0" algn="just" rtl="0">
              <a:spcBef>
                <a:spcPts val="0"/>
              </a:spcBef>
              <a:spcAft>
                <a:spcPts val="0"/>
              </a:spcAft>
              <a:buNone/>
            </a:pPr>
            <a:r>
              <a:rPr lang="en-AU" sz="2400" dirty="0">
                <a:solidFill>
                  <a:schemeClr val="dk1"/>
                </a:solidFill>
                <a:latin typeface="Calibri"/>
                <a:ea typeface="Calibri"/>
                <a:cs typeface="Calibri"/>
                <a:sym typeface="Calibri"/>
              </a:rPr>
              <a:t>    Sizing method:</a:t>
            </a:r>
            <a:r>
              <a:rPr lang="en-AU" dirty="0">
                <a:ea typeface="Calibri"/>
              </a:rPr>
              <a:t> </a:t>
            </a:r>
            <a:r>
              <a:rPr lang="en-AU" sz="2400" dirty="0">
                <a:solidFill>
                  <a:srgbClr val="00B050"/>
                </a:solidFill>
                <a:latin typeface="Calibri"/>
                <a:ea typeface="Calibri"/>
                <a:cs typeface="Calibri"/>
                <a:sym typeface="Calibri"/>
              </a:rPr>
              <a:t>135 Function Points</a:t>
            </a:r>
            <a:endParaRPr sz="2400" dirty="0">
              <a:solidFill>
                <a:srgbClr val="00B050"/>
              </a:solidFill>
              <a:latin typeface="Calibri"/>
              <a:ea typeface="Calibri"/>
              <a:cs typeface="Calibri"/>
              <a:sym typeface="Calibri"/>
            </a:endParaRPr>
          </a:p>
          <a:p>
            <a:pPr marL="457200" marR="0" lvl="0" indent="-228600" algn="just" rtl="0">
              <a:spcBef>
                <a:spcPts val="0"/>
              </a:spcBef>
              <a:spcAft>
                <a:spcPts val="0"/>
              </a:spcAft>
              <a:buNone/>
            </a:pPr>
            <a:r>
              <a:rPr lang="en-AU" sz="2400" dirty="0">
                <a:solidFill>
                  <a:schemeClr val="dk1"/>
                </a:solidFill>
                <a:latin typeface="Calibri"/>
                <a:ea typeface="Calibri"/>
                <a:cs typeface="Calibri"/>
                <a:sym typeface="Calibri"/>
              </a:rPr>
              <a:t>The </a:t>
            </a:r>
            <a:r>
              <a:rPr lang="en-AU" sz="2400" dirty="0">
                <a:solidFill>
                  <a:srgbClr val="00B050"/>
                </a:solidFill>
                <a:latin typeface="Calibri"/>
                <a:ea typeface="Calibri"/>
                <a:cs typeface="Calibri"/>
                <a:sym typeface="Calibri"/>
              </a:rPr>
              <a:t>Java</a:t>
            </a:r>
            <a:r>
              <a:rPr lang="en-AU" sz="2400" dirty="0">
                <a:solidFill>
                  <a:schemeClr val="accent5"/>
                </a:solidFill>
                <a:latin typeface="Calibri"/>
                <a:ea typeface="Calibri"/>
                <a:cs typeface="Calibri"/>
                <a:sym typeface="Calibri"/>
              </a:rPr>
              <a:t> </a:t>
            </a:r>
            <a:r>
              <a:rPr lang="en-AU" sz="2400" dirty="0">
                <a:solidFill>
                  <a:schemeClr val="dk1"/>
                </a:solidFill>
                <a:latin typeface="Calibri"/>
                <a:ea typeface="Calibri"/>
                <a:cs typeface="Calibri"/>
                <a:sym typeface="Calibri"/>
              </a:rPr>
              <a:t>development language</a:t>
            </a:r>
            <a:endParaRPr sz="2400" dirty="0">
              <a:solidFill>
                <a:schemeClr val="dk1"/>
              </a:solidFill>
              <a:latin typeface="Calibri"/>
              <a:ea typeface="Calibri"/>
              <a:cs typeface="Calibri"/>
              <a:sym typeface="Calibri"/>
            </a:endParaRPr>
          </a:p>
          <a:p>
            <a:pPr marL="457200" marR="0" lvl="0" indent="-228600" algn="just" rtl="0">
              <a:spcBef>
                <a:spcPts val="0"/>
              </a:spcBef>
              <a:spcAft>
                <a:spcPts val="0"/>
              </a:spcAft>
              <a:buNone/>
            </a:pPr>
            <a:r>
              <a:rPr lang="en-AU" sz="2400" dirty="0">
                <a:solidFill>
                  <a:schemeClr val="dk1"/>
                </a:solidFill>
                <a:latin typeface="Calibri"/>
                <a:ea typeface="Calibri"/>
                <a:cs typeface="Calibri"/>
                <a:sym typeface="Calibri"/>
              </a:rPr>
              <a:t>The</a:t>
            </a:r>
            <a:r>
              <a:rPr lang="en-AU" sz="2400" dirty="0">
                <a:solidFill>
                  <a:schemeClr val="accent5"/>
                </a:solidFill>
                <a:latin typeface="Calibri"/>
                <a:ea typeface="Calibri"/>
                <a:cs typeface="Calibri"/>
                <a:sym typeface="Calibri"/>
              </a:rPr>
              <a:t> </a:t>
            </a:r>
            <a:r>
              <a:rPr lang="en-AU" sz="2400" dirty="0">
                <a:solidFill>
                  <a:srgbClr val="00B050"/>
                </a:solidFill>
                <a:latin typeface="Calibri"/>
                <a:ea typeface="Calibri"/>
                <a:cs typeface="Calibri"/>
                <a:sym typeface="Calibri"/>
              </a:rPr>
              <a:t>cost per person-month </a:t>
            </a:r>
            <a:r>
              <a:rPr lang="en-AU" sz="2400" dirty="0">
                <a:solidFill>
                  <a:schemeClr val="dk1"/>
                </a:solidFill>
                <a:latin typeface="Calibri"/>
                <a:ea typeface="Calibri"/>
                <a:cs typeface="Calibri"/>
                <a:sym typeface="Calibri"/>
              </a:rPr>
              <a:t>is </a:t>
            </a:r>
            <a:r>
              <a:rPr lang="en-AU" sz="2400" dirty="0">
                <a:solidFill>
                  <a:srgbClr val="00B050"/>
                </a:solidFill>
                <a:latin typeface="Calibri"/>
                <a:ea typeface="Calibri"/>
                <a:cs typeface="Calibri"/>
                <a:sym typeface="Calibri"/>
              </a:rPr>
              <a:t>$1500</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Shape 295"/>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a:solidFill>
                  <a:srgbClr val="888888"/>
                </a:solidFill>
                <a:latin typeface="Arial"/>
                <a:ea typeface="Arial"/>
                <a:cs typeface="Arial"/>
                <a:sym typeface="Arial"/>
              </a:rPr>
              <a:t>-</a:t>
            </a:r>
            <a:fld id="{00000000-1234-1234-1234-123412341234}" type="slidenum">
              <a:rPr lang="en-AU" sz="1200">
                <a:solidFill>
                  <a:srgbClr val="888888"/>
                </a:solidFill>
                <a:latin typeface="Arial"/>
                <a:ea typeface="Arial"/>
                <a:cs typeface="Arial"/>
                <a:sym typeface="Arial"/>
              </a:rPr>
              <a:t>26</a:t>
            </a:fld>
            <a:r>
              <a:rPr lang="en-AU" sz="1200">
                <a:solidFill>
                  <a:srgbClr val="888888"/>
                </a:solidFill>
                <a:latin typeface="Arial"/>
                <a:ea typeface="Arial"/>
                <a:cs typeface="Arial"/>
                <a:sym typeface="Arial"/>
              </a:rPr>
              <a:t>-</a:t>
            </a:r>
            <a:endParaRPr/>
          </a:p>
        </p:txBody>
      </p:sp>
      <p:sp>
        <p:nvSpPr>
          <p:cNvPr id="296" name="Shape 296"/>
          <p:cNvSpPr txBox="1"/>
          <p:nvPr/>
        </p:nvSpPr>
        <p:spPr>
          <a:xfrm>
            <a:off x="2328862" y="2659800"/>
            <a:ext cx="6427237" cy="1538400"/>
          </a:xfrm>
          <a:prstGeom prst="rect">
            <a:avLst/>
          </a:prstGeom>
          <a:noFill/>
          <a:ln>
            <a:noFill/>
          </a:ln>
        </p:spPr>
        <p:txBody>
          <a:bodyPr spcFirstLastPara="1" wrap="square" lIns="91425" tIns="91425" rIns="91425" bIns="91425" anchor="ctr" anchorCtr="0">
            <a:noAutofit/>
          </a:bodyPr>
          <a:lstStyle/>
          <a:p>
            <a:pPr marL="0" marR="0" lvl="0" indent="0" algn="l" rtl="0">
              <a:spcBef>
                <a:spcPts val="0"/>
              </a:spcBef>
              <a:spcAft>
                <a:spcPts val="0"/>
              </a:spcAft>
              <a:buNone/>
            </a:pPr>
            <a:r>
              <a:rPr lang="en-AU" sz="6000">
                <a:solidFill>
                  <a:srgbClr val="00B050"/>
                </a:solidFill>
                <a:latin typeface="Arial"/>
                <a:ea typeface="Arial"/>
                <a:cs typeface="Arial"/>
                <a:sym typeface="Arial"/>
              </a:rPr>
              <a:t>Thank You!</a:t>
            </a:r>
            <a:endParaRPr sz="6000">
              <a:solidFill>
                <a:srgbClr val="00B05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A8E0D-8533-A44F-AF67-6529EE2DBDFB}"/>
              </a:ext>
            </a:extLst>
          </p:cNvPr>
          <p:cNvSpPr>
            <a:spLocks noGrp="1"/>
          </p:cNvSpPr>
          <p:nvPr>
            <p:ph type="title"/>
          </p:nvPr>
        </p:nvSpPr>
        <p:spPr>
          <a:xfrm>
            <a:off x="2826327" y="76200"/>
            <a:ext cx="6241473" cy="685800"/>
          </a:xfrm>
        </p:spPr>
        <p:txBody>
          <a:bodyPr/>
          <a:lstStyle/>
          <a:p>
            <a:r>
              <a:rPr lang="en-US"/>
              <a:t>Velocity revision</a:t>
            </a:r>
            <a:endParaRPr lang="en-US" dirty="0"/>
          </a:p>
        </p:txBody>
      </p:sp>
      <p:sp>
        <p:nvSpPr>
          <p:cNvPr id="4" name="Slide Number Placeholder 3">
            <a:extLst>
              <a:ext uri="{FF2B5EF4-FFF2-40B4-BE49-F238E27FC236}">
                <a16:creationId xmlns:a16="http://schemas.microsoft.com/office/drawing/2014/main" id="{C34D88E7-63A4-AC45-8D0F-4B4036E85277}"/>
              </a:ext>
            </a:extLst>
          </p:cNvPr>
          <p:cNvSpPr>
            <a:spLocks noGrp="1"/>
          </p:cNvSpPr>
          <p:nvPr>
            <p:ph type="sldNum" sz="quarter" idx="4"/>
          </p:nvPr>
        </p:nvSpPr>
        <p:spPr/>
        <p:txBody>
          <a:bodyPr/>
          <a:lstStyle/>
          <a:p>
            <a:r>
              <a:rPr lang="en-AU"/>
              <a:t>-</a:t>
            </a:r>
            <a:fld id="{E714E059-E509-4057-9854-D87D1A2F4F01}" type="slidenum">
              <a:rPr lang="en-AU" smtClean="0"/>
              <a:pPr/>
              <a:t>27</a:t>
            </a:fld>
            <a:r>
              <a:rPr lang="en-AU"/>
              <a:t>-</a:t>
            </a:r>
          </a:p>
        </p:txBody>
      </p:sp>
      <p:pic>
        <p:nvPicPr>
          <p:cNvPr id="5" name="Picture 4">
            <a:extLst>
              <a:ext uri="{FF2B5EF4-FFF2-40B4-BE49-F238E27FC236}">
                <a16:creationId xmlns:a16="http://schemas.microsoft.com/office/drawing/2014/main" id="{F00C9C50-F744-4044-8D8A-C80DB426C7B7}"/>
              </a:ext>
            </a:extLst>
          </p:cNvPr>
          <p:cNvPicPr>
            <a:picLocks noChangeAspect="1"/>
          </p:cNvPicPr>
          <p:nvPr/>
        </p:nvPicPr>
        <p:blipFill rotWithShape="1">
          <a:blip r:embed="rId3">
            <a:extLst>
              <a:ext uri="{28A0092B-C50C-407E-A947-70E740481C1C}">
                <a14:useLocalDpi xmlns:a14="http://schemas.microsoft.com/office/drawing/2010/main" val="0"/>
              </a:ext>
            </a:extLst>
          </a:blip>
          <a:srcRect l="37853" t="33190" r="56147" b="42223"/>
          <a:stretch/>
        </p:blipFill>
        <p:spPr>
          <a:xfrm>
            <a:off x="3269203" y="2893471"/>
            <a:ext cx="548653" cy="1405128"/>
          </a:xfrm>
          <a:prstGeom prst="rect">
            <a:avLst/>
          </a:prstGeom>
        </p:spPr>
      </p:pic>
      <p:pic>
        <p:nvPicPr>
          <p:cNvPr id="6" name="Picture 5">
            <a:extLst>
              <a:ext uri="{FF2B5EF4-FFF2-40B4-BE49-F238E27FC236}">
                <a16:creationId xmlns:a16="http://schemas.microsoft.com/office/drawing/2014/main" id="{6D5398F6-40A6-CA41-86E8-C9207FA6EA57}"/>
              </a:ext>
            </a:extLst>
          </p:cNvPr>
          <p:cNvPicPr>
            <a:picLocks noChangeAspect="1"/>
          </p:cNvPicPr>
          <p:nvPr/>
        </p:nvPicPr>
        <p:blipFill rotWithShape="1">
          <a:blip r:embed="rId3">
            <a:extLst>
              <a:ext uri="{28A0092B-C50C-407E-A947-70E740481C1C}">
                <a14:useLocalDpi xmlns:a14="http://schemas.microsoft.com/office/drawing/2010/main" val="0"/>
              </a:ext>
            </a:extLst>
          </a:blip>
          <a:srcRect l="16968" t="20811" r="63284" b="53608"/>
          <a:stretch/>
        </p:blipFill>
        <p:spPr>
          <a:xfrm>
            <a:off x="965086" y="2266121"/>
            <a:ext cx="1805786" cy="1461979"/>
          </a:xfrm>
          <a:prstGeom prst="rect">
            <a:avLst/>
          </a:prstGeom>
        </p:spPr>
      </p:pic>
      <p:sp>
        <p:nvSpPr>
          <p:cNvPr id="8" name="TextBox 7">
            <a:extLst>
              <a:ext uri="{FF2B5EF4-FFF2-40B4-BE49-F238E27FC236}">
                <a16:creationId xmlns:a16="http://schemas.microsoft.com/office/drawing/2014/main" id="{B4A23405-E186-5847-ABB8-4DF255961D77}"/>
              </a:ext>
            </a:extLst>
          </p:cNvPr>
          <p:cNvSpPr txBox="1"/>
          <p:nvPr/>
        </p:nvSpPr>
        <p:spPr>
          <a:xfrm>
            <a:off x="242068" y="4975273"/>
            <a:ext cx="2487706" cy="1323439"/>
          </a:xfrm>
          <a:prstGeom prst="rect">
            <a:avLst/>
          </a:prstGeom>
          <a:noFill/>
        </p:spPr>
        <p:txBody>
          <a:bodyPr wrap="square" rtlCol="0">
            <a:spAutoFit/>
          </a:bodyPr>
          <a:lstStyle/>
          <a:p>
            <a:r>
              <a:rPr lang="en-US" sz="2000" dirty="0"/>
              <a:t>Team member A completes code for a card and moves it to “done”</a:t>
            </a:r>
          </a:p>
        </p:txBody>
      </p:sp>
      <p:sp>
        <p:nvSpPr>
          <p:cNvPr id="9" name="TextBox 8">
            <a:extLst>
              <a:ext uri="{FF2B5EF4-FFF2-40B4-BE49-F238E27FC236}">
                <a16:creationId xmlns:a16="http://schemas.microsoft.com/office/drawing/2014/main" id="{224FA986-9174-444A-97B4-F6E901449536}"/>
              </a:ext>
            </a:extLst>
          </p:cNvPr>
          <p:cNvSpPr txBox="1"/>
          <p:nvPr/>
        </p:nvSpPr>
        <p:spPr>
          <a:xfrm>
            <a:off x="2975000" y="5174027"/>
            <a:ext cx="2874981" cy="1015663"/>
          </a:xfrm>
          <a:prstGeom prst="rect">
            <a:avLst/>
          </a:prstGeom>
          <a:noFill/>
        </p:spPr>
        <p:txBody>
          <a:bodyPr wrap="square" rtlCol="0">
            <a:spAutoFit/>
          </a:bodyPr>
          <a:lstStyle/>
          <a:p>
            <a:r>
              <a:rPr lang="en-US" sz="2000" dirty="0"/>
              <a:t>Team member A “pulls” a new card from “ready” and moves it to “doing”</a:t>
            </a:r>
          </a:p>
        </p:txBody>
      </p:sp>
      <p:sp>
        <p:nvSpPr>
          <p:cNvPr id="10" name="TextBox 9">
            <a:extLst>
              <a:ext uri="{FF2B5EF4-FFF2-40B4-BE49-F238E27FC236}">
                <a16:creationId xmlns:a16="http://schemas.microsoft.com/office/drawing/2014/main" id="{705B46FB-263C-5444-B6BB-5CBB3F4C293F}"/>
              </a:ext>
            </a:extLst>
          </p:cNvPr>
          <p:cNvSpPr txBox="1"/>
          <p:nvPr/>
        </p:nvSpPr>
        <p:spPr>
          <a:xfrm>
            <a:off x="5929663" y="5070948"/>
            <a:ext cx="3214337" cy="1323439"/>
          </a:xfrm>
          <a:prstGeom prst="rect">
            <a:avLst/>
          </a:prstGeom>
          <a:noFill/>
        </p:spPr>
        <p:txBody>
          <a:bodyPr wrap="square" rtlCol="0">
            <a:spAutoFit/>
          </a:bodyPr>
          <a:lstStyle/>
          <a:p>
            <a:r>
              <a:rPr lang="en-US" sz="2000" dirty="0"/>
              <a:t>The Product Owner selects the next priority set of cards (Sprint Backlog) and moves it to “ready”</a:t>
            </a:r>
          </a:p>
        </p:txBody>
      </p:sp>
      <p:sp>
        <p:nvSpPr>
          <p:cNvPr id="12" name="Text Placeholder 2">
            <a:extLst>
              <a:ext uri="{FF2B5EF4-FFF2-40B4-BE49-F238E27FC236}">
                <a16:creationId xmlns:a16="http://schemas.microsoft.com/office/drawing/2014/main" id="{17CC1306-9677-2A4A-8C2A-A46F7C5F36C0}"/>
              </a:ext>
            </a:extLst>
          </p:cNvPr>
          <p:cNvSpPr>
            <a:spLocks noGrp="1"/>
          </p:cNvSpPr>
          <p:nvPr>
            <p:ph type="body" sz="quarter" idx="11"/>
          </p:nvPr>
        </p:nvSpPr>
        <p:spPr>
          <a:xfrm>
            <a:off x="300824" y="1231261"/>
            <a:ext cx="8516983" cy="712731"/>
          </a:xfrm>
        </p:spPr>
        <p:txBody>
          <a:bodyPr/>
          <a:lstStyle/>
          <a:p>
            <a:pPr marL="90488" lvl="1" indent="0">
              <a:buNone/>
            </a:pPr>
            <a:r>
              <a:rPr lang="en-AU" sz="2000" b="1" dirty="0">
                <a:solidFill>
                  <a:srgbClr val="FF0000"/>
                </a:solidFill>
              </a:rPr>
              <a:t>Velocity: </a:t>
            </a:r>
            <a:r>
              <a:rPr lang="en-AU" sz="2000" dirty="0"/>
              <a:t>velocity is the number of story points “done” by the Scrum development team in a Sprint time period.</a:t>
            </a:r>
          </a:p>
        </p:txBody>
      </p:sp>
      <p:sp>
        <p:nvSpPr>
          <p:cNvPr id="13" name="Text Placeholder 2">
            <a:extLst>
              <a:ext uri="{FF2B5EF4-FFF2-40B4-BE49-F238E27FC236}">
                <a16:creationId xmlns:a16="http://schemas.microsoft.com/office/drawing/2014/main" id="{0562F595-D246-8045-9298-CCA6C74469A7}"/>
              </a:ext>
            </a:extLst>
          </p:cNvPr>
          <p:cNvSpPr txBox="1">
            <a:spLocks/>
          </p:cNvSpPr>
          <p:nvPr/>
        </p:nvSpPr>
        <p:spPr bwMode="auto">
          <a:xfrm>
            <a:off x="5604113" y="914851"/>
            <a:ext cx="3250327" cy="370611"/>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8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a:solidFill>
                  <a:srgbClr val="002060"/>
                </a:solidFill>
                <a:latin typeface="+mn-lt"/>
                <a:ea typeface="+mn-ea"/>
              </a:defRPr>
            </a:lvl2pPr>
            <a:lvl3pPr marL="1143000" indent="-228600" algn="l" rtl="0" eaLnBrk="1" fontAlgn="base" hangingPunct="1">
              <a:spcBef>
                <a:spcPct val="20000"/>
              </a:spcBef>
              <a:spcAft>
                <a:spcPct val="0"/>
              </a:spcAft>
              <a:buChar char="•"/>
              <a:defRPr sz="2200">
                <a:solidFill>
                  <a:srgbClr val="00B050"/>
                </a:solidFill>
                <a:latin typeface="+mn-lt"/>
                <a:ea typeface="+mn-ea"/>
              </a:defRPr>
            </a:lvl3pPr>
            <a:lvl4pPr marL="1600200" indent="-228600" algn="l" rtl="0" eaLnBrk="1" fontAlgn="base" hangingPunct="1">
              <a:spcBef>
                <a:spcPct val="20000"/>
              </a:spcBef>
              <a:spcAft>
                <a:spcPct val="0"/>
              </a:spcAft>
              <a:buChar char="–"/>
              <a:defRPr sz="2000">
                <a:solidFill>
                  <a:srgbClr val="FFC000"/>
                </a:solidFill>
                <a:latin typeface="+mn-lt"/>
                <a:ea typeface="+mn-ea"/>
              </a:defRPr>
            </a:lvl4pPr>
            <a:lvl5pPr marL="2057400" indent="-228600" algn="l" rtl="0" eaLnBrk="1" fontAlgn="base" hangingPunct="1">
              <a:spcBef>
                <a:spcPct val="20000"/>
              </a:spcBef>
              <a:spcAft>
                <a:spcPct val="0"/>
              </a:spcAft>
              <a:buChar char="»"/>
              <a:defRPr sz="2000">
                <a:solidFill>
                  <a:srgbClr val="C00000"/>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a:lstStyle>
          <a:p>
            <a:pPr marL="0" indent="0">
              <a:buFontTx/>
              <a:buNone/>
            </a:pPr>
            <a:r>
              <a:rPr lang="en-US" sz="2000" kern="0" dirty="0">
                <a:solidFill>
                  <a:schemeClr val="bg1">
                    <a:lumMod val="75000"/>
                  </a:schemeClr>
                </a:solidFill>
              </a:rPr>
              <a:t>From Tutorial 6, slide 21</a:t>
            </a:r>
          </a:p>
          <a:p>
            <a:pPr marL="0" indent="0">
              <a:buFontTx/>
              <a:buNone/>
            </a:pPr>
            <a:endParaRPr lang="en-US" kern="0" dirty="0"/>
          </a:p>
        </p:txBody>
      </p:sp>
      <p:pic>
        <p:nvPicPr>
          <p:cNvPr id="15" name="Picture 14">
            <a:extLst>
              <a:ext uri="{FF2B5EF4-FFF2-40B4-BE49-F238E27FC236}">
                <a16:creationId xmlns:a16="http://schemas.microsoft.com/office/drawing/2014/main" id="{8D5E0C9E-95EE-EF4B-A0EA-E69566B020CC}"/>
              </a:ext>
            </a:extLst>
          </p:cNvPr>
          <p:cNvPicPr>
            <a:picLocks noChangeAspect="1"/>
          </p:cNvPicPr>
          <p:nvPr/>
        </p:nvPicPr>
        <p:blipFill rotWithShape="1">
          <a:blip r:embed="rId3">
            <a:extLst>
              <a:ext uri="{28A0092B-C50C-407E-A947-70E740481C1C}">
                <a14:useLocalDpi xmlns:a14="http://schemas.microsoft.com/office/drawing/2010/main" val="0"/>
              </a:ext>
            </a:extLst>
          </a:blip>
          <a:srcRect l="43578" t="33190" r="36618" b="42223"/>
          <a:stretch/>
        </p:blipFill>
        <p:spPr>
          <a:xfrm>
            <a:off x="3911578" y="2883566"/>
            <a:ext cx="1810895" cy="1405128"/>
          </a:xfrm>
          <a:prstGeom prst="rect">
            <a:avLst/>
          </a:prstGeom>
        </p:spPr>
      </p:pic>
      <p:pic>
        <p:nvPicPr>
          <p:cNvPr id="16" name="Picture 15">
            <a:extLst>
              <a:ext uri="{FF2B5EF4-FFF2-40B4-BE49-F238E27FC236}">
                <a16:creationId xmlns:a16="http://schemas.microsoft.com/office/drawing/2014/main" id="{609CDCAF-0A08-3A44-BF9C-308B5D2E28DD}"/>
              </a:ext>
            </a:extLst>
          </p:cNvPr>
          <p:cNvPicPr>
            <a:picLocks noChangeAspect="1"/>
          </p:cNvPicPr>
          <p:nvPr/>
        </p:nvPicPr>
        <p:blipFill rotWithShape="1">
          <a:blip r:embed="rId3">
            <a:extLst>
              <a:ext uri="{28A0092B-C50C-407E-A947-70E740481C1C}">
                <a14:useLocalDpi xmlns:a14="http://schemas.microsoft.com/office/drawing/2010/main" val="0"/>
              </a:ext>
            </a:extLst>
          </a:blip>
          <a:srcRect l="37853" t="33190" r="56147" b="42223"/>
          <a:stretch/>
        </p:blipFill>
        <p:spPr>
          <a:xfrm>
            <a:off x="309870" y="2284622"/>
            <a:ext cx="548653" cy="1402475"/>
          </a:xfrm>
          <a:prstGeom prst="rect">
            <a:avLst/>
          </a:prstGeom>
        </p:spPr>
      </p:pic>
      <p:pic>
        <p:nvPicPr>
          <p:cNvPr id="17" name="Picture 16">
            <a:extLst>
              <a:ext uri="{FF2B5EF4-FFF2-40B4-BE49-F238E27FC236}">
                <a16:creationId xmlns:a16="http://schemas.microsoft.com/office/drawing/2014/main" id="{B4A26BF6-204D-D146-BB8D-2B12084B6C3F}"/>
              </a:ext>
            </a:extLst>
          </p:cNvPr>
          <p:cNvPicPr>
            <a:picLocks noChangeAspect="1"/>
          </p:cNvPicPr>
          <p:nvPr/>
        </p:nvPicPr>
        <p:blipFill rotWithShape="1">
          <a:blip r:embed="rId3">
            <a:extLst>
              <a:ext uri="{28A0092B-C50C-407E-A947-70E740481C1C}">
                <a14:useLocalDpi xmlns:a14="http://schemas.microsoft.com/office/drawing/2010/main" val="0"/>
              </a:ext>
            </a:extLst>
          </a:blip>
          <a:srcRect l="70139" t="45934" r="9500" b="29831"/>
          <a:stretch/>
        </p:blipFill>
        <p:spPr>
          <a:xfrm>
            <a:off x="6815580" y="3704614"/>
            <a:ext cx="1861832" cy="1385048"/>
          </a:xfrm>
          <a:prstGeom prst="rect">
            <a:avLst/>
          </a:prstGeom>
        </p:spPr>
      </p:pic>
      <p:pic>
        <p:nvPicPr>
          <p:cNvPr id="18" name="Picture 17">
            <a:extLst>
              <a:ext uri="{FF2B5EF4-FFF2-40B4-BE49-F238E27FC236}">
                <a16:creationId xmlns:a16="http://schemas.microsoft.com/office/drawing/2014/main" id="{7B25E590-4E66-874C-94DF-2D5881DA8B5F}"/>
              </a:ext>
            </a:extLst>
          </p:cNvPr>
          <p:cNvPicPr>
            <a:picLocks noChangeAspect="1"/>
          </p:cNvPicPr>
          <p:nvPr/>
        </p:nvPicPr>
        <p:blipFill rotWithShape="1">
          <a:blip r:embed="rId3">
            <a:extLst>
              <a:ext uri="{28A0092B-C50C-407E-A947-70E740481C1C}">
                <a14:useLocalDpi xmlns:a14="http://schemas.microsoft.com/office/drawing/2010/main" val="0"/>
              </a:ext>
            </a:extLst>
          </a:blip>
          <a:srcRect l="37853" t="33190" r="56147" b="42223"/>
          <a:stretch/>
        </p:blipFill>
        <p:spPr>
          <a:xfrm>
            <a:off x="6125934" y="3676784"/>
            <a:ext cx="548653" cy="1405128"/>
          </a:xfrm>
          <a:prstGeom prst="rect">
            <a:avLst/>
          </a:prstGeom>
        </p:spPr>
      </p:pic>
      <p:pic>
        <p:nvPicPr>
          <p:cNvPr id="19" name="Picture 18">
            <a:extLst>
              <a:ext uri="{FF2B5EF4-FFF2-40B4-BE49-F238E27FC236}">
                <a16:creationId xmlns:a16="http://schemas.microsoft.com/office/drawing/2014/main" id="{334EBC1B-9FF8-F545-B0B1-8D75681CFE67}"/>
              </a:ext>
            </a:extLst>
          </p:cNvPr>
          <p:cNvPicPr>
            <a:picLocks noChangeAspect="1"/>
          </p:cNvPicPr>
          <p:nvPr/>
        </p:nvPicPr>
        <p:blipFill rotWithShape="1">
          <a:blip r:embed="rId3">
            <a:extLst>
              <a:ext uri="{28A0092B-C50C-407E-A947-70E740481C1C}">
                <a14:useLocalDpi xmlns:a14="http://schemas.microsoft.com/office/drawing/2010/main" val="0"/>
              </a:ext>
            </a:extLst>
          </a:blip>
          <a:srcRect l="84864" t="62073" r="11012" b="32154"/>
          <a:stretch/>
        </p:blipFill>
        <p:spPr>
          <a:xfrm>
            <a:off x="6834431" y="4114800"/>
            <a:ext cx="377073" cy="362932"/>
          </a:xfrm>
          <a:prstGeom prst="rect">
            <a:avLst/>
          </a:prstGeom>
        </p:spPr>
      </p:pic>
      <p:sp>
        <p:nvSpPr>
          <p:cNvPr id="21" name="Rectangle 20">
            <a:extLst>
              <a:ext uri="{FF2B5EF4-FFF2-40B4-BE49-F238E27FC236}">
                <a16:creationId xmlns:a16="http://schemas.microsoft.com/office/drawing/2014/main" id="{7DB12E59-9585-4A48-9204-1CE41C9EBA25}"/>
              </a:ext>
            </a:extLst>
          </p:cNvPr>
          <p:cNvSpPr/>
          <p:nvPr/>
        </p:nvSpPr>
        <p:spPr>
          <a:xfrm rot="2700000">
            <a:off x="5799060" y="3213143"/>
            <a:ext cx="862104" cy="461665"/>
          </a:xfrm>
          <a:prstGeom prst="rect">
            <a:avLst/>
          </a:prstGeom>
        </p:spPr>
        <p:txBody>
          <a:bodyPr wrap="square">
            <a:spAutoFit/>
          </a:bodyPr>
          <a:lstStyle/>
          <a:p>
            <a:r>
              <a:rPr lang="en-US" sz="1200" i="1" dirty="0">
                <a:solidFill>
                  <a:schemeClr val="tx1"/>
                </a:solidFill>
              </a:rPr>
              <a:t>Product</a:t>
            </a:r>
          </a:p>
          <a:p>
            <a:r>
              <a:rPr lang="en-US" sz="1200" i="1" dirty="0"/>
              <a:t>Backlog</a:t>
            </a:r>
            <a:endParaRPr lang="en-US" sz="1200" i="1" dirty="0">
              <a:solidFill>
                <a:schemeClr val="tx1"/>
              </a:solidFill>
            </a:endParaRPr>
          </a:p>
        </p:txBody>
      </p:sp>
      <p:sp>
        <p:nvSpPr>
          <p:cNvPr id="22" name="Rectangle 21">
            <a:extLst>
              <a:ext uri="{FF2B5EF4-FFF2-40B4-BE49-F238E27FC236}">
                <a16:creationId xmlns:a16="http://schemas.microsoft.com/office/drawing/2014/main" id="{DC0364B2-E83C-544D-86DA-9DD503B48C07}"/>
              </a:ext>
            </a:extLst>
          </p:cNvPr>
          <p:cNvSpPr/>
          <p:nvPr/>
        </p:nvSpPr>
        <p:spPr>
          <a:xfrm rot="2700000">
            <a:off x="6640572" y="3219768"/>
            <a:ext cx="862104" cy="461665"/>
          </a:xfrm>
          <a:prstGeom prst="rect">
            <a:avLst/>
          </a:prstGeom>
        </p:spPr>
        <p:txBody>
          <a:bodyPr wrap="square">
            <a:spAutoFit/>
          </a:bodyPr>
          <a:lstStyle/>
          <a:p>
            <a:r>
              <a:rPr lang="en-US" sz="1200" i="1" dirty="0">
                <a:solidFill>
                  <a:schemeClr val="tx1"/>
                </a:solidFill>
              </a:rPr>
              <a:t>Sprint</a:t>
            </a:r>
          </a:p>
          <a:p>
            <a:r>
              <a:rPr lang="en-US" sz="1200" i="1" dirty="0"/>
              <a:t>Backlog</a:t>
            </a:r>
            <a:endParaRPr lang="en-US" sz="1200" i="1" dirty="0">
              <a:solidFill>
                <a:schemeClr val="tx1"/>
              </a:solidFill>
            </a:endParaRPr>
          </a:p>
        </p:txBody>
      </p:sp>
      <p:sp>
        <p:nvSpPr>
          <p:cNvPr id="23" name="Rectangle 22">
            <a:extLst>
              <a:ext uri="{FF2B5EF4-FFF2-40B4-BE49-F238E27FC236}">
                <a16:creationId xmlns:a16="http://schemas.microsoft.com/office/drawing/2014/main" id="{F87B4EBC-D550-C248-855E-1BC46E565EC0}"/>
              </a:ext>
            </a:extLst>
          </p:cNvPr>
          <p:cNvSpPr/>
          <p:nvPr/>
        </p:nvSpPr>
        <p:spPr>
          <a:xfrm>
            <a:off x="4222050" y="2426991"/>
            <a:ext cx="959550" cy="523220"/>
          </a:xfrm>
          <a:prstGeom prst="rect">
            <a:avLst/>
          </a:prstGeom>
        </p:spPr>
        <p:txBody>
          <a:bodyPr wrap="square">
            <a:spAutoFit/>
          </a:bodyPr>
          <a:lstStyle/>
          <a:p>
            <a:r>
              <a:rPr lang="en-US" sz="1400" i="1" dirty="0">
                <a:solidFill>
                  <a:schemeClr val="tx1"/>
                </a:solidFill>
              </a:rPr>
              <a:t>Swimlane</a:t>
            </a:r>
          </a:p>
          <a:p>
            <a:r>
              <a:rPr lang="en-US" sz="1400" i="1" dirty="0"/>
              <a:t>Board</a:t>
            </a:r>
            <a:endParaRPr lang="en-US" sz="1400" i="1" dirty="0">
              <a:solidFill>
                <a:schemeClr val="tx1"/>
              </a:solidFill>
            </a:endParaRPr>
          </a:p>
        </p:txBody>
      </p:sp>
      <p:pic>
        <p:nvPicPr>
          <p:cNvPr id="20" name="Picture 19">
            <a:extLst>
              <a:ext uri="{FF2B5EF4-FFF2-40B4-BE49-F238E27FC236}">
                <a16:creationId xmlns:a16="http://schemas.microsoft.com/office/drawing/2014/main" id="{401C4DD1-7E87-4443-97D9-22F972F2E5C1}"/>
              </a:ext>
            </a:extLst>
          </p:cNvPr>
          <p:cNvPicPr>
            <a:picLocks noChangeAspect="1"/>
          </p:cNvPicPr>
          <p:nvPr/>
        </p:nvPicPr>
        <p:blipFill rotWithShape="1">
          <a:blip r:embed="rId3">
            <a:extLst>
              <a:ext uri="{28A0092B-C50C-407E-A947-70E740481C1C}">
                <a14:useLocalDpi xmlns:a14="http://schemas.microsoft.com/office/drawing/2010/main" val="0"/>
              </a:ext>
            </a:extLst>
          </a:blip>
          <a:srcRect l="38281" t="39592" r="56147" b="42223"/>
          <a:stretch/>
        </p:blipFill>
        <p:spPr>
          <a:xfrm>
            <a:off x="3309448" y="3997837"/>
            <a:ext cx="509478" cy="1037303"/>
          </a:xfrm>
          <a:prstGeom prst="rect">
            <a:avLst/>
          </a:prstGeom>
        </p:spPr>
      </p:pic>
      <p:pic>
        <p:nvPicPr>
          <p:cNvPr id="24" name="Picture 23">
            <a:extLst>
              <a:ext uri="{FF2B5EF4-FFF2-40B4-BE49-F238E27FC236}">
                <a16:creationId xmlns:a16="http://schemas.microsoft.com/office/drawing/2014/main" id="{D00F5D16-0208-854D-8AE9-4A2F3A47A767}"/>
              </a:ext>
            </a:extLst>
          </p:cNvPr>
          <p:cNvPicPr>
            <a:picLocks noChangeAspect="1"/>
          </p:cNvPicPr>
          <p:nvPr/>
        </p:nvPicPr>
        <p:blipFill rotWithShape="1">
          <a:blip r:embed="rId3">
            <a:extLst>
              <a:ext uri="{28A0092B-C50C-407E-A947-70E740481C1C}">
                <a14:useLocalDpi xmlns:a14="http://schemas.microsoft.com/office/drawing/2010/main" val="0"/>
              </a:ext>
            </a:extLst>
          </a:blip>
          <a:srcRect l="38281" t="39592" r="56147" b="42223"/>
          <a:stretch/>
        </p:blipFill>
        <p:spPr>
          <a:xfrm>
            <a:off x="348533" y="3518866"/>
            <a:ext cx="509478" cy="1037303"/>
          </a:xfrm>
          <a:prstGeom prst="rect">
            <a:avLst/>
          </a:prstGeom>
        </p:spPr>
      </p:pic>
    </p:spTree>
    <p:extLst>
      <p:ext uri="{BB962C8B-B14F-4D97-AF65-F5344CB8AC3E}">
        <p14:creationId xmlns:p14="http://schemas.microsoft.com/office/powerpoint/2010/main" val="17582969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AB95D-E566-5141-A2EA-538DF2B512F6}"/>
              </a:ext>
            </a:extLst>
          </p:cNvPr>
          <p:cNvSpPr>
            <a:spLocks noGrp="1"/>
          </p:cNvSpPr>
          <p:nvPr>
            <p:ph type="title"/>
          </p:nvPr>
        </p:nvSpPr>
        <p:spPr/>
        <p:txBody>
          <a:bodyPr/>
          <a:lstStyle/>
          <a:p>
            <a:r>
              <a:rPr lang="en-US" dirty="0"/>
              <a:t>Velocity reference material</a:t>
            </a:r>
          </a:p>
        </p:txBody>
      </p:sp>
      <p:sp>
        <p:nvSpPr>
          <p:cNvPr id="4" name="Slide Number Placeholder 3">
            <a:extLst>
              <a:ext uri="{FF2B5EF4-FFF2-40B4-BE49-F238E27FC236}">
                <a16:creationId xmlns:a16="http://schemas.microsoft.com/office/drawing/2014/main" id="{B9ED973D-C667-EC48-89D6-8AB296FA98D7}"/>
              </a:ext>
            </a:extLst>
          </p:cNvPr>
          <p:cNvSpPr>
            <a:spLocks noGrp="1"/>
          </p:cNvSpPr>
          <p:nvPr>
            <p:ph type="sldNum" sz="quarter" idx="4"/>
          </p:nvPr>
        </p:nvSpPr>
        <p:spPr/>
        <p:txBody>
          <a:bodyPr/>
          <a:lstStyle/>
          <a:p>
            <a:r>
              <a:rPr lang="en-AU"/>
              <a:t>-</a:t>
            </a:r>
            <a:fld id="{E714E059-E509-4057-9854-D87D1A2F4F01}" type="slidenum">
              <a:rPr lang="en-AU" smtClean="0"/>
              <a:pPr/>
              <a:t>28</a:t>
            </a:fld>
            <a:r>
              <a:rPr lang="en-AU"/>
              <a:t>-</a:t>
            </a:r>
          </a:p>
        </p:txBody>
      </p:sp>
      <p:sp>
        <p:nvSpPr>
          <p:cNvPr id="5" name="Rectangle 4">
            <a:extLst>
              <a:ext uri="{FF2B5EF4-FFF2-40B4-BE49-F238E27FC236}">
                <a16:creationId xmlns:a16="http://schemas.microsoft.com/office/drawing/2014/main" id="{441D43BF-8E64-B74C-BE05-E305D3EF63C0}"/>
              </a:ext>
            </a:extLst>
          </p:cNvPr>
          <p:cNvSpPr/>
          <p:nvPr/>
        </p:nvSpPr>
        <p:spPr>
          <a:xfrm>
            <a:off x="0" y="1546937"/>
            <a:ext cx="9144000" cy="3754874"/>
          </a:xfrm>
          <a:prstGeom prst="rect">
            <a:avLst/>
          </a:prstGeom>
        </p:spPr>
        <p:txBody>
          <a:bodyPr wrap="square">
            <a:spAutoFit/>
          </a:bodyPr>
          <a:lstStyle/>
          <a:p>
            <a:pPr marL="14288" indent="14288"/>
            <a:r>
              <a:rPr lang="en-US" sz="1800" dirty="0">
                <a:latin typeface="Calibri" panose="020F0502020204030204" pitchFamily="34" charset="0"/>
                <a:ea typeface="MS Mincho" panose="02020609040205080304" pitchFamily="49" charset="-128"/>
                <a:cs typeface="Times New Roman" panose="02020603050405020304" pitchFamily="18" charset="0"/>
              </a:rPr>
              <a:t>Description of how to estimate initial velocity</a:t>
            </a:r>
          </a:p>
          <a:p>
            <a:pPr marL="14288" indent="14288"/>
            <a:r>
              <a:rPr lang="en-US" sz="1800" dirty="0">
                <a:latin typeface="Calibri" panose="020F0502020204030204" pitchFamily="34" charset="0"/>
                <a:ea typeface="MS Mincho" panose="02020609040205080304" pitchFamily="49" charset="-128"/>
                <a:cs typeface="Times New Roman" panose="02020603050405020304" pitchFamily="18" charset="0"/>
              </a:rPr>
              <a:t>	 </a:t>
            </a:r>
            <a:r>
              <a:rPr lang="en-AU" sz="1600" u="sng" dirty="0" err="1">
                <a:solidFill>
                  <a:srgbClr val="0000FF"/>
                </a:solidFill>
                <a:latin typeface="Calibri" panose="020F0502020204030204" pitchFamily="34" charset="0"/>
                <a:ea typeface="MS Mincho" panose="02020609040205080304" pitchFamily="49" charset="-128"/>
                <a:cs typeface="Times New Roman" panose="02020603050405020304" pitchFamily="18" charset="0"/>
              </a:rPr>
              <a:t>www.mountaingoatsoftware.com</a:t>
            </a:r>
            <a:r>
              <a:rPr lang="en-AU" sz="16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rPr>
              <a:t>/blog/how-to-estimate-velocity-as-an-agile-consultant</a:t>
            </a:r>
            <a:endParaRPr lang="en-US" sz="16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endParaRPr>
          </a:p>
          <a:p>
            <a:pPr marL="14288" indent="14288"/>
            <a:endParaRPr lang="en-US" sz="18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endParaRPr>
          </a:p>
          <a:p>
            <a:pPr marL="14288" indent="14288"/>
            <a:r>
              <a:rPr lang="en-US" sz="1800" dirty="0">
                <a:latin typeface="Calibri" panose="020F0502020204030204" pitchFamily="34" charset="0"/>
                <a:ea typeface="MS Mincho" panose="02020609040205080304" pitchFamily="49" charset="-128"/>
                <a:cs typeface="Times New Roman" panose="02020603050405020304" pitchFamily="18" charset="0"/>
              </a:rPr>
              <a:t>Description of User Stories which gave been decomposed into tasks and </a:t>
            </a:r>
            <a:r>
              <a:rPr lang="en-US" sz="2000" dirty="0">
                <a:latin typeface="Cambria" panose="02040503050406030204" pitchFamily="18" charset="0"/>
                <a:ea typeface="MS Mincho" panose="02020609040205080304" pitchFamily="49" charset="-128"/>
                <a:cs typeface="Times New Roman" panose="02020603050405020304" pitchFamily="18" charset="0"/>
              </a:rPr>
              <a:t>estimated in</a:t>
            </a:r>
            <a:r>
              <a:rPr lang="en-US" sz="1800" dirty="0">
                <a:latin typeface="Calibri" panose="020F0502020204030204" pitchFamily="34" charset="0"/>
                <a:ea typeface="MS Mincho" panose="02020609040205080304" pitchFamily="49" charset="-128"/>
                <a:cs typeface="Times New Roman" panose="02020603050405020304" pitchFamily="18" charset="0"/>
              </a:rPr>
              <a:t> hours, </a:t>
            </a:r>
          </a:p>
          <a:p>
            <a:pPr marL="14288" indent="14288"/>
            <a:r>
              <a:rPr lang="en-US" sz="1800" dirty="0">
                <a:latin typeface="Calibri" panose="020F0502020204030204" pitchFamily="34" charset="0"/>
                <a:ea typeface="MS Mincho" panose="02020609040205080304" pitchFamily="49" charset="-128"/>
                <a:cs typeface="Times New Roman" panose="02020603050405020304" pitchFamily="18" charset="0"/>
              </a:rPr>
              <a:t>This optional slows down the productivity of the team,</a:t>
            </a:r>
          </a:p>
          <a:p>
            <a:pPr marL="14288" indent="14288"/>
            <a:r>
              <a:rPr lang="en-US" sz="1800" dirty="0">
                <a:latin typeface="Calibri" panose="020F0502020204030204" pitchFamily="34" charset="0"/>
                <a:ea typeface="MS Mincho" panose="02020609040205080304" pitchFamily="49" charset="-128"/>
                <a:cs typeface="Times New Roman" panose="02020603050405020304" pitchFamily="18" charset="0"/>
              </a:rPr>
              <a:t>	 </a:t>
            </a:r>
            <a:r>
              <a:rPr lang="en-US" sz="18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hlinkClick r:id="rId2"/>
              </a:rPr>
              <a:t>www.mountaingoatsoftware.com/agile/scrum/scrum-tools/sprint-backlog</a:t>
            </a:r>
            <a:endParaRPr lang="en-AU" sz="2000" dirty="0">
              <a:latin typeface="Cambria" panose="02040503050406030204" pitchFamily="18" charset="0"/>
              <a:ea typeface="MS Mincho" panose="02020609040205080304" pitchFamily="49" charset="-128"/>
              <a:cs typeface="Times New Roman" panose="02020603050405020304" pitchFamily="18" charset="0"/>
            </a:endParaRPr>
          </a:p>
          <a:p>
            <a:r>
              <a:rPr lang="en-US" sz="1800" dirty="0">
                <a:latin typeface="Calibri" panose="020F0502020204030204" pitchFamily="34" charset="0"/>
                <a:ea typeface="MS Mincho" panose="02020609040205080304" pitchFamily="49" charset="-128"/>
                <a:cs typeface="Times New Roman" panose="02020603050405020304" pitchFamily="18" charset="0"/>
              </a:rPr>
              <a:t> </a:t>
            </a:r>
            <a:endParaRPr lang="en-AU" sz="2000" dirty="0">
              <a:latin typeface="Cambria" panose="02040503050406030204" pitchFamily="18" charset="0"/>
              <a:ea typeface="MS Mincho" panose="02020609040205080304" pitchFamily="49" charset="-128"/>
              <a:cs typeface="Times New Roman" panose="02020603050405020304" pitchFamily="18" charset="0"/>
            </a:endParaRPr>
          </a:p>
          <a:p>
            <a:pPr indent="-269875"/>
            <a:r>
              <a:rPr lang="en-US" sz="1800" dirty="0">
                <a:latin typeface="Calibri" panose="020F0502020204030204" pitchFamily="34" charset="0"/>
                <a:ea typeface="MS Mincho" panose="02020609040205080304" pitchFamily="49" charset="-128"/>
                <a:cs typeface="Times New Roman" panose="02020603050405020304" pitchFamily="18" charset="0"/>
              </a:rPr>
              <a:t>Research which assets Story Points are more accurate than hours,</a:t>
            </a:r>
          </a:p>
          <a:p>
            <a:pPr indent="-269875"/>
            <a:r>
              <a:rPr lang="en-US" sz="1800" dirty="0">
                <a:solidFill>
                  <a:srgbClr val="0000FF"/>
                </a:solidFill>
                <a:latin typeface="Calibri" panose="020F0502020204030204" pitchFamily="34" charset="0"/>
                <a:ea typeface="MS Mincho" panose="02020609040205080304" pitchFamily="49" charset="-128"/>
                <a:cs typeface="Times New Roman" panose="02020603050405020304" pitchFamily="18" charset="0"/>
              </a:rPr>
              <a:t>	 </a:t>
            </a:r>
            <a:r>
              <a:rPr lang="en-US" sz="18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hlinkClick r:id="rId3"/>
              </a:rPr>
              <a:t>www.scruminc.com/story-points-why-are-they-better-than/</a:t>
            </a:r>
            <a:endParaRPr lang="en-US" sz="1800" u="sng" dirty="0">
              <a:solidFill>
                <a:srgbClr val="0000FF"/>
              </a:solidFill>
              <a:latin typeface="Calibri" panose="020F0502020204030204" pitchFamily="34" charset="0"/>
              <a:ea typeface="MS Mincho" panose="02020609040205080304" pitchFamily="49" charset="-128"/>
              <a:cs typeface="Times New Roman" panose="02020603050405020304" pitchFamily="18" charset="0"/>
            </a:endParaRPr>
          </a:p>
          <a:p>
            <a:pPr indent="-269875"/>
            <a:endParaRPr lang="en-AU" sz="2000" dirty="0">
              <a:latin typeface="Cambria" panose="02040503050406030204" pitchFamily="18" charset="0"/>
              <a:ea typeface="MS Mincho" panose="02020609040205080304" pitchFamily="49" charset="-128"/>
              <a:cs typeface="Times New Roman" panose="02020603050405020304" pitchFamily="18" charset="0"/>
            </a:endParaRPr>
          </a:p>
          <a:p>
            <a:pPr marL="989013"/>
            <a:r>
              <a:rPr lang="en-US" sz="1800" dirty="0">
                <a:latin typeface="Calibri" panose="020F0502020204030204" pitchFamily="34" charset="0"/>
                <a:ea typeface="MS Mincho" panose="02020609040205080304" pitchFamily="49" charset="-128"/>
                <a:cs typeface="Times New Roman" panose="02020603050405020304" pitchFamily="18" charset="0"/>
              </a:rPr>
              <a:t>“Story Points are considered faster, better, and cheaper than hours and the highest performing teams completely abandon any hourly estimation as they view it as waste that just slows them down.”</a:t>
            </a:r>
            <a:endParaRPr lang="en-AU" dirty="0">
              <a:effectLst/>
              <a:latin typeface="Times New Roman" panose="02020603050405020304" pitchFamily="18" charset="0"/>
              <a:ea typeface="MS Mincho" panose="02020609040205080304" pitchFamily="49" charset="-128"/>
            </a:endParaRPr>
          </a:p>
        </p:txBody>
      </p:sp>
    </p:spTree>
    <p:extLst>
      <p:ext uri="{BB962C8B-B14F-4D97-AF65-F5344CB8AC3E}">
        <p14:creationId xmlns:p14="http://schemas.microsoft.com/office/powerpoint/2010/main" val="3814158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 Scrum Overview</a:t>
            </a:r>
            <a:endParaRPr/>
          </a:p>
        </p:txBody>
      </p:sp>
      <p:sp>
        <p:nvSpPr>
          <p:cNvPr id="88" name="Shape 88"/>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3</a:t>
            </a:fld>
            <a:r>
              <a:rPr lang="en-AU" sz="1200" b="0" i="0" u="none" strike="noStrike" cap="none">
                <a:solidFill>
                  <a:srgbClr val="888888"/>
                </a:solidFill>
                <a:latin typeface="Arial"/>
                <a:ea typeface="Arial"/>
                <a:cs typeface="Arial"/>
                <a:sym typeface="Arial"/>
              </a:rPr>
              <a:t>-</a:t>
            </a:r>
            <a:endParaRPr/>
          </a:p>
        </p:txBody>
      </p:sp>
      <p:pic>
        <p:nvPicPr>
          <p:cNvPr id="89" name="Shape 89"/>
          <p:cNvPicPr preferRelativeResize="0"/>
          <p:nvPr/>
        </p:nvPicPr>
        <p:blipFill rotWithShape="1">
          <a:blip r:embed="rId3">
            <a:alphaModFix/>
          </a:blip>
          <a:srcRect l="10695" t="12888" r="10972" b="49058"/>
          <a:stretch/>
        </p:blipFill>
        <p:spPr>
          <a:xfrm>
            <a:off x="1013765" y="1472070"/>
            <a:ext cx="7162800" cy="2174688"/>
          </a:xfrm>
          <a:prstGeom prst="rect">
            <a:avLst/>
          </a:prstGeom>
          <a:noFill/>
          <a:ln>
            <a:noFill/>
          </a:ln>
        </p:spPr>
      </p:pic>
      <p:sp>
        <p:nvSpPr>
          <p:cNvPr id="90" name="Shape 90"/>
          <p:cNvSpPr txBox="1"/>
          <p:nvPr/>
        </p:nvSpPr>
        <p:spPr>
          <a:xfrm>
            <a:off x="6265350" y="3860077"/>
            <a:ext cx="2659529" cy="243143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2800"/>
              <a:buFont typeface="Arial"/>
              <a:buNone/>
            </a:pPr>
            <a:r>
              <a:rPr lang="en-AU" sz="2800" b="0" i="0" u="none" strike="noStrike" cap="none" dirty="0" err="1">
                <a:solidFill>
                  <a:schemeClr val="dk1"/>
                </a:solidFill>
                <a:latin typeface="Arial"/>
                <a:ea typeface="Arial"/>
                <a:cs typeface="Arial"/>
                <a:sym typeface="Arial"/>
              </a:rPr>
              <a:t>Artifacts</a:t>
            </a:r>
            <a:endParaRPr dirty="0"/>
          </a:p>
          <a:p>
            <a:pPr marL="0" marR="0" lvl="0" indent="0" algn="l" rtl="0">
              <a:spcBef>
                <a:spcPts val="0"/>
              </a:spcBef>
              <a:spcAft>
                <a:spcPts val="0"/>
              </a:spcAft>
              <a:buClr>
                <a:schemeClr val="dk1"/>
              </a:buClr>
              <a:buSzPts val="2400"/>
              <a:buFont typeface="Arial"/>
              <a:buNone/>
            </a:pPr>
            <a:r>
              <a:rPr lang="en-AU" sz="2400" b="0" i="0" u="none" strike="noStrike" cap="none" dirty="0">
                <a:solidFill>
                  <a:schemeClr val="dk1"/>
                </a:solidFill>
                <a:latin typeface="Arial"/>
                <a:ea typeface="Arial"/>
                <a:cs typeface="Arial"/>
                <a:sym typeface="Arial"/>
              </a:rPr>
              <a:t>	</a:t>
            </a:r>
            <a:endParaRPr dirty="0"/>
          </a:p>
          <a:p>
            <a:pPr marL="0" marR="0" lvl="0" indent="0" algn="l" rtl="0">
              <a:spcBef>
                <a:spcPts val="0"/>
              </a:spcBef>
              <a:spcAft>
                <a:spcPts val="0"/>
              </a:spcAft>
              <a:buClr>
                <a:schemeClr val="dk1"/>
              </a:buClr>
              <a:buSzPts val="2000"/>
              <a:buFont typeface="Arial"/>
              <a:buNone/>
            </a:pPr>
            <a:r>
              <a:rPr lang="en-AU" sz="2000" b="0" i="0" u="none" strike="noStrike" cap="none" dirty="0">
                <a:solidFill>
                  <a:schemeClr val="dk1"/>
                </a:solidFill>
                <a:latin typeface="Arial"/>
                <a:ea typeface="Arial"/>
                <a:cs typeface="Arial"/>
                <a:sym typeface="Arial"/>
              </a:rPr>
              <a:t>User Story</a:t>
            </a:r>
          </a:p>
          <a:p>
            <a:pPr marL="0" marR="0" lvl="0" indent="0" algn="l" rtl="0">
              <a:spcBef>
                <a:spcPts val="0"/>
              </a:spcBef>
              <a:spcAft>
                <a:spcPts val="0"/>
              </a:spcAft>
              <a:buClr>
                <a:schemeClr val="dk1"/>
              </a:buClr>
              <a:buSzPts val="2000"/>
              <a:buFont typeface="Arial"/>
              <a:buNone/>
            </a:pPr>
            <a:r>
              <a:rPr lang="en-AU" sz="2000" b="0" i="0" u="none" strike="noStrike" cap="none" dirty="0">
                <a:solidFill>
                  <a:schemeClr val="dk1"/>
                </a:solidFill>
                <a:latin typeface="Arial"/>
                <a:ea typeface="Arial"/>
                <a:cs typeface="Arial"/>
                <a:sym typeface="Arial"/>
              </a:rPr>
              <a:t>Product Backlog</a:t>
            </a:r>
            <a:endParaRPr dirty="0"/>
          </a:p>
          <a:p>
            <a:pPr marL="0" marR="0" lvl="0" indent="0" algn="l" rtl="0">
              <a:spcBef>
                <a:spcPts val="0"/>
              </a:spcBef>
              <a:spcAft>
                <a:spcPts val="0"/>
              </a:spcAft>
              <a:buClr>
                <a:schemeClr val="dk1"/>
              </a:buClr>
              <a:buSzPts val="2000"/>
              <a:buFont typeface="Arial"/>
              <a:buNone/>
            </a:pPr>
            <a:r>
              <a:rPr lang="en-AU" sz="2000" b="0" i="0" u="none" strike="noStrike" cap="none" dirty="0">
                <a:solidFill>
                  <a:schemeClr val="dk1"/>
                </a:solidFill>
                <a:latin typeface="Arial"/>
                <a:ea typeface="Arial"/>
                <a:cs typeface="Arial"/>
                <a:sym typeface="Arial"/>
              </a:rPr>
              <a:t>Sprint Backlog</a:t>
            </a:r>
            <a:endParaRPr dirty="0"/>
          </a:p>
          <a:p>
            <a:pPr marL="0" marR="0" lvl="0" indent="0" algn="l" rtl="0">
              <a:spcBef>
                <a:spcPts val="0"/>
              </a:spcBef>
              <a:spcAft>
                <a:spcPts val="0"/>
              </a:spcAft>
              <a:buClr>
                <a:schemeClr val="dk1"/>
              </a:buClr>
              <a:buSzPts val="2000"/>
              <a:buFont typeface="Arial"/>
              <a:buNone/>
            </a:pPr>
            <a:r>
              <a:rPr lang="en-AU" sz="2000" b="0" i="0" u="none" strike="noStrike" cap="none" dirty="0">
                <a:solidFill>
                  <a:schemeClr val="dk1"/>
                </a:solidFill>
                <a:latin typeface="Arial"/>
                <a:ea typeface="Arial"/>
                <a:cs typeface="Arial"/>
                <a:sym typeface="Arial"/>
              </a:rPr>
              <a:t>Burndown Chart</a:t>
            </a:r>
            <a:endParaRPr dirty="0"/>
          </a:p>
          <a:p>
            <a:pPr marL="0" marR="0" lvl="0" indent="0" algn="l" rtl="0">
              <a:spcBef>
                <a:spcPts val="0"/>
              </a:spcBef>
              <a:spcAft>
                <a:spcPts val="0"/>
              </a:spcAft>
              <a:buClr>
                <a:srgbClr val="A5A5A5"/>
              </a:buClr>
              <a:buSzPts val="2000"/>
              <a:buFont typeface="Arial"/>
              <a:buNone/>
            </a:pPr>
            <a:r>
              <a:rPr lang="en-AU" sz="2000" b="0" i="0" u="none" strike="noStrike" cap="none" dirty="0">
                <a:solidFill>
                  <a:srgbClr val="A5A5A5"/>
                </a:solidFill>
                <a:latin typeface="Arial"/>
                <a:ea typeface="Arial"/>
                <a:cs typeface="Arial"/>
                <a:sym typeface="Arial"/>
              </a:rPr>
              <a:t>Burnup Chart</a:t>
            </a:r>
            <a:endParaRPr dirty="0"/>
          </a:p>
        </p:txBody>
      </p:sp>
      <p:sp>
        <p:nvSpPr>
          <p:cNvPr id="91" name="Shape 91"/>
          <p:cNvSpPr txBox="1"/>
          <p:nvPr/>
        </p:nvSpPr>
        <p:spPr>
          <a:xfrm>
            <a:off x="3167283" y="3912704"/>
            <a:ext cx="2659529" cy="2185214"/>
          </a:xfrm>
          <a:prstGeom prst="rect">
            <a:avLst/>
          </a:prstGeom>
          <a:noFill/>
          <a:ln>
            <a:noFill/>
          </a:ln>
        </p:spPr>
        <p:txBody>
          <a:bodyPr spcFirstLastPara="1" wrap="square" lIns="91425" tIns="45700" rIns="91425" bIns="45700" anchor="t" anchorCtr="0">
            <a:noAutofit/>
          </a:bodyPr>
          <a:lstStyle/>
          <a:p>
            <a:pPr marL="12700" marR="0" lvl="0" indent="0" algn="l" rtl="0">
              <a:spcBef>
                <a:spcPts val="0"/>
              </a:spcBef>
              <a:spcAft>
                <a:spcPts val="0"/>
              </a:spcAft>
              <a:buClr>
                <a:schemeClr val="dk1"/>
              </a:buClr>
              <a:buSzPts val="2800"/>
              <a:buFont typeface="Arial"/>
              <a:buNone/>
            </a:pPr>
            <a:r>
              <a:rPr lang="en-AU" sz="2800" b="0" i="0" u="none" strike="noStrike" cap="none">
                <a:solidFill>
                  <a:schemeClr val="dk1"/>
                </a:solidFill>
                <a:latin typeface="Arial"/>
                <a:ea typeface="Arial"/>
                <a:cs typeface="Arial"/>
                <a:sym typeface="Arial"/>
              </a:rPr>
              <a:t>Ceremonies</a:t>
            </a:r>
            <a:endParaRPr/>
          </a:p>
          <a:p>
            <a:pPr marL="12700" marR="0" lvl="0" indent="0" algn="l" rtl="0">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Daily Stand Up</a:t>
            </a:r>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Sprint Planning	</a:t>
            </a:r>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Sprint Review	</a:t>
            </a:r>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Sprint Retrospective</a:t>
            </a:r>
            <a:endParaRPr/>
          </a:p>
        </p:txBody>
      </p:sp>
      <p:sp>
        <p:nvSpPr>
          <p:cNvPr id="92" name="Shape 92"/>
          <p:cNvSpPr txBox="1"/>
          <p:nvPr/>
        </p:nvSpPr>
        <p:spPr>
          <a:xfrm>
            <a:off x="475512" y="3917831"/>
            <a:ext cx="2659529" cy="1815882"/>
          </a:xfrm>
          <a:prstGeom prst="rect">
            <a:avLst/>
          </a:prstGeom>
          <a:noFill/>
          <a:ln>
            <a:noFill/>
          </a:ln>
        </p:spPr>
        <p:txBody>
          <a:bodyPr spcFirstLastPara="1" wrap="square" lIns="91425" tIns="45700" rIns="91425" bIns="45700" anchor="t" anchorCtr="0">
            <a:noAutofit/>
          </a:bodyPr>
          <a:lstStyle/>
          <a:p>
            <a:pPr marL="12700" marR="0" lvl="0" indent="0" algn="l" rtl="0">
              <a:spcBef>
                <a:spcPts val="0"/>
              </a:spcBef>
              <a:spcAft>
                <a:spcPts val="0"/>
              </a:spcAft>
              <a:buClr>
                <a:schemeClr val="dk1"/>
              </a:buClr>
              <a:buSzPts val="2800"/>
              <a:buFont typeface="Arial"/>
              <a:buNone/>
            </a:pPr>
            <a:r>
              <a:rPr lang="en-AU" sz="2800" b="0" i="0" u="none" strike="noStrike" cap="none">
                <a:solidFill>
                  <a:schemeClr val="dk1"/>
                </a:solidFill>
                <a:latin typeface="Arial"/>
                <a:ea typeface="Arial"/>
                <a:cs typeface="Arial"/>
                <a:sym typeface="Arial"/>
              </a:rPr>
              <a:t>Roles</a:t>
            </a:r>
            <a:endParaRPr/>
          </a:p>
          <a:p>
            <a:pPr marL="12700" marR="0" lvl="0" indent="0" algn="l" rtl="0">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Product Owner</a:t>
            </a:r>
            <a:endParaRPr/>
          </a:p>
          <a:p>
            <a:pPr marL="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Scrum Master</a:t>
            </a:r>
            <a:endParaRPr/>
          </a:p>
          <a:p>
            <a:pPr marL="12700" marR="0" lvl="0" indent="0" algn="l" rtl="0">
              <a:spcBef>
                <a:spcPts val="0"/>
              </a:spcBef>
              <a:spcAft>
                <a:spcPts val="0"/>
              </a:spcAft>
              <a:buClr>
                <a:schemeClr val="dk1"/>
              </a:buClr>
              <a:buSzPts val="2000"/>
              <a:buFont typeface="Arial"/>
              <a:buNone/>
            </a:pPr>
            <a:r>
              <a:rPr lang="en-AU" sz="2000" b="0" i="0" u="none" strike="noStrike" cap="none">
                <a:solidFill>
                  <a:schemeClr val="dk1"/>
                </a:solidFill>
                <a:latin typeface="Arial"/>
                <a:ea typeface="Arial"/>
                <a:cs typeface="Arial"/>
                <a:sym typeface="Arial"/>
              </a:rPr>
              <a:t>Development Team</a:t>
            </a:r>
            <a:endParaRPr/>
          </a:p>
        </p:txBody>
      </p:sp>
      <p:sp>
        <p:nvSpPr>
          <p:cNvPr id="93" name="Shape 93"/>
          <p:cNvSpPr txBox="1">
            <a:spLocks noGrp="1"/>
          </p:cNvSpPr>
          <p:nvPr>
            <p:ph type="body" idx="1"/>
          </p:nvPr>
        </p:nvSpPr>
        <p:spPr>
          <a:xfrm>
            <a:off x="5257801" y="1146742"/>
            <a:ext cx="3592286" cy="4749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BFBFBF"/>
              </a:buClr>
              <a:buSzPts val="2400"/>
              <a:buFont typeface="Arial"/>
              <a:buNone/>
            </a:pPr>
            <a:r>
              <a:rPr lang="en-AU" sz="2000" b="0" i="0" u="none" strike="noStrike" cap="none" dirty="0">
                <a:solidFill>
                  <a:srgbClr val="BFBFBF"/>
                </a:solidFill>
                <a:latin typeface="Arial"/>
                <a:ea typeface="Arial"/>
                <a:cs typeface="Arial"/>
                <a:sym typeface="Arial"/>
              </a:rPr>
              <a:t>From Tutorial 3, slide 11</a:t>
            </a:r>
            <a:endParaRPr sz="2400" dirty="0"/>
          </a:p>
          <a:p>
            <a:pPr marL="0" marR="0" lvl="0" indent="0" algn="l" rtl="0">
              <a:spcBef>
                <a:spcPts val="560"/>
              </a:spcBef>
              <a:spcAft>
                <a:spcPts val="0"/>
              </a:spcAft>
              <a:buClr>
                <a:schemeClr val="dk1"/>
              </a:buClr>
              <a:buSzPts val="2800"/>
              <a:buFont typeface="Arial"/>
              <a:buNone/>
            </a:pPr>
            <a:endParaRPr sz="2400" b="0" i="0" u="none" strike="noStrike" cap="none" dirty="0">
              <a:solidFill>
                <a:schemeClr val="dk1"/>
              </a:solidFill>
              <a:latin typeface="Arial"/>
              <a:ea typeface="Arial"/>
              <a:cs typeface="Arial"/>
              <a:sym typeface="Arial"/>
            </a:endParaRPr>
          </a:p>
        </p:txBody>
      </p:sp>
      <p:sp>
        <p:nvSpPr>
          <p:cNvPr id="94" name="Shape 94"/>
          <p:cNvSpPr txBox="1"/>
          <p:nvPr/>
        </p:nvSpPr>
        <p:spPr>
          <a:xfrm>
            <a:off x="1779814" y="5854813"/>
            <a:ext cx="3592286" cy="4749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BFBFBF"/>
              </a:buClr>
              <a:buSzPts val="2400"/>
              <a:buFont typeface="Arial"/>
              <a:buNone/>
            </a:pPr>
            <a:r>
              <a:rPr lang="en-AU" sz="1800" b="0" i="0" u="none" strike="noStrike" cap="none" dirty="0">
                <a:solidFill>
                  <a:srgbClr val="BFBFBF"/>
                </a:solidFill>
                <a:latin typeface="Arial"/>
                <a:ea typeface="Arial"/>
                <a:cs typeface="Arial"/>
                <a:sym typeface="Arial"/>
              </a:rPr>
              <a:t>From Lecture 2, slide 51</a:t>
            </a:r>
            <a:endParaRPr sz="1100" dirty="0"/>
          </a:p>
          <a:p>
            <a:pPr marL="0" marR="0" lvl="0" indent="0" algn="l" rtl="0">
              <a:spcBef>
                <a:spcPts val="560"/>
              </a:spcBef>
              <a:spcAft>
                <a:spcPts val="0"/>
              </a:spcAft>
              <a:buClr>
                <a:schemeClr val="dk1"/>
              </a:buClr>
              <a:buSzPts val="2800"/>
              <a:buFont typeface="Arial"/>
              <a:buNone/>
            </a:pPr>
            <a:endParaRPr sz="2000" b="0" i="0" u="none" strike="noStrike" cap="none" dirty="0">
              <a:solidFill>
                <a:schemeClr val="dk1"/>
              </a:solidFill>
              <a:latin typeface="Arial"/>
              <a:ea typeface="Arial"/>
              <a:cs typeface="Arial"/>
              <a:sym typeface="Arial"/>
            </a:endParaRPr>
          </a:p>
        </p:txBody>
      </p:sp>
      <p:sp>
        <p:nvSpPr>
          <p:cNvPr id="95" name="Shape 95"/>
          <p:cNvSpPr txBox="1"/>
          <p:nvPr/>
        </p:nvSpPr>
        <p:spPr>
          <a:xfrm>
            <a:off x="0" y="1331799"/>
            <a:ext cx="3592286" cy="4749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BFBFBF"/>
              </a:buClr>
              <a:buSzPts val="2400"/>
              <a:buFont typeface="Arial"/>
              <a:buNone/>
            </a:pPr>
            <a:r>
              <a:rPr lang="en-AU" sz="1800" b="0" i="0" u="none" strike="noStrike" cap="none" dirty="0">
                <a:solidFill>
                  <a:srgbClr val="BFBFBF"/>
                </a:solidFill>
                <a:latin typeface="Arial"/>
                <a:ea typeface="Arial"/>
                <a:cs typeface="Arial"/>
                <a:sym typeface="Arial"/>
              </a:rPr>
              <a:t>From Lecture 2, slide 49</a:t>
            </a:r>
            <a:endParaRPr sz="1100" dirty="0"/>
          </a:p>
          <a:p>
            <a:pPr marL="0" marR="0" lvl="0" indent="0" algn="l" rtl="0">
              <a:spcBef>
                <a:spcPts val="560"/>
              </a:spcBef>
              <a:spcAft>
                <a:spcPts val="0"/>
              </a:spcAft>
              <a:buClr>
                <a:schemeClr val="dk1"/>
              </a:buClr>
              <a:buSzPts val="2800"/>
              <a:buFont typeface="Arial"/>
              <a:buNone/>
            </a:pPr>
            <a:endParaRPr sz="2000" b="0" i="0" u="none" strike="noStrike" cap="none" dirty="0">
              <a:solidFill>
                <a:schemeClr val="dk1"/>
              </a:solidFill>
              <a:latin typeface="Arial"/>
              <a:ea typeface="Arial"/>
              <a:cs typeface="Arial"/>
              <a:sym typeface="Arial"/>
            </a:endParaRPr>
          </a:p>
        </p:txBody>
      </p:sp>
      <p:sp>
        <p:nvSpPr>
          <p:cNvPr id="11" name="Shape 270">
            <a:extLst>
              <a:ext uri="{FF2B5EF4-FFF2-40B4-BE49-F238E27FC236}">
                <a16:creationId xmlns:a16="http://schemas.microsoft.com/office/drawing/2014/main" id="{EDD42AA5-8E34-154D-BCD4-D2A4C8CF31D5}"/>
              </a:ext>
            </a:extLst>
          </p:cNvPr>
          <p:cNvSpPr/>
          <p:nvPr/>
        </p:nvSpPr>
        <p:spPr>
          <a:xfrm>
            <a:off x="6154251" y="3891362"/>
            <a:ext cx="2485252" cy="2068004"/>
          </a:xfrm>
          <a:prstGeom prst="roundRect">
            <a:avLst>
              <a:gd name="adj" fmla="val 16667"/>
            </a:avLst>
          </a:prstGeom>
          <a:noFill/>
          <a:ln w="15875" cap="flat" cmpd="sng">
            <a:solidFill>
              <a:srgbClr val="FF0000"/>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2400"/>
              <a:buFont typeface="Arial"/>
              <a:buNone/>
            </a:pPr>
            <a:endParaRPr sz="2400" b="0" i="0" u="none" strike="noStrike" cap="none">
              <a:solidFill>
                <a:schemeClr val="dk1"/>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087974" y="76200"/>
            <a:ext cx="5979826"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a:solidFill>
                  <a:schemeClr val="lt1"/>
                </a:solidFill>
                <a:latin typeface="Arial"/>
                <a:ea typeface="Arial"/>
                <a:cs typeface="Arial"/>
                <a:sym typeface="Arial"/>
              </a:rPr>
              <a:t>Scrum Artifacts Overview</a:t>
            </a:r>
            <a:endParaRPr/>
          </a:p>
        </p:txBody>
      </p:sp>
      <p:sp>
        <p:nvSpPr>
          <p:cNvPr id="102" name="Shape 102"/>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4</a:t>
            </a:fld>
            <a:r>
              <a:rPr lang="en-AU" sz="1200" b="0" i="0" u="none" strike="noStrike" cap="none">
                <a:solidFill>
                  <a:srgbClr val="888888"/>
                </a:solidFill>
                <a:latin typeface="Arial"/>
                <a:ea typeface="Arial"/>
                <a:cs typeface="Arial"/>
                <a:sym typeface="Arial"/>
              </a:rPr>
              <a:t>-</a:t>
            </a:r>
            <a:endParaRPr/>
          </a:p>
        </p:txBody>
      </p:sp>
      <p:sp>
        <p:nvSpPr>
          <p:cNvPr id="103" name="Shape 103"/>
          <p:cNvSpPr txBox="1"/>
          <p:nvPr/>
        </p:nvSpPr>
        <p:spPr>
          <a:xfrm>
            <a:off x="917229" y="1331758"/>
            <a:ext cx="5154960" cy="4563715"/>
          </a:xfrm>
          <a:prstGeom prst="rect">
            <a:avLst/>
          </a:prstGeom>
          <a:solidFill>
            <a:srgbClr val="7FADE3">
              <a:alpha val="49803"/>
            </a:srgbClr>
          </a:solidFill>
          <a:ln>
            <a:noFill/>
          </a:ln>
        </p:spPr>
        <p:txBody>
          <a:bodyPr spcFirstLastPara="1" wrap="square" lIns="91425" tIns="45700" rIns="91425" bIns="45700" anchor="t" anchorCtr="0">
            <a:noAutofit/>
          </a:bodyPr>
          <a:lstStyle/>
          <a:p>
            <a:pPr marL="342900" marR="0" lvl="0" indent="-342900" algn="l" rtl="0">
              <a:lnSpc>
                <a:spcPct val="150000"/>
              </a:lnSpc>
              <a:spcBef>
                <a:spcPts val="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User Stories </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1" u="none" strike="noStrike" cap="none" dirty="0">
                <a:solidFill>
                  <a:schemeClr val="dk1"/>
                </a:solidFill>
                <a:latin typeface="Arial"/>
                <a:ea typeface="Arial"/>
                <a:cs typeface="Arial"/>
                <a:sym typeface="Arial"/>
              </a:rPr>
              <a:t>As a &lt;user&gt;, I want &lt; goal&gt; so that &lt; reason&gt;. </a:t>
            </a:r>
            <a:endParaRPr dirty="0"/>
          </a:p>
          <a:p>
            <a:pPr marL="342900" marR="0" lvl="0" indent="-342900" algn="l" rtl="0">
              <a:lnSpc>
                <a:spcPct val="150000"/>
              </a:lnSpc>
              <a:spcBef>
                <a:spcPts val="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Product Backlog</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0" u="none" strike="noStrike" cap="none" dirty="0">
                <a:solidFill>
                  <a:schemeClr val="dk1"/>
                </a:solidFill>
                <a:latin typeface="Arial"/>
                <a:ea typeface="Arial"/>
                <a:cs typeface="Arial"/>
                <a:sym typeface="Arial"/>
              </a:rPr>
              <a:t>Features listed in client priority order</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0" u="none" strike="noStrike" cap="none" dirty="0">
                <a:solidFill>
                  <a:schemeClr val="dk1"/>
                </a:solidFill>
                <a:latin typeface="Arial"/>
                <a:ea typeface="Arial"/>
                <a:cs typeface="Arial"/>
                <a:sym typeface="Arial"/>
              </a:rPr>
              <a:t>Release milestones annotated to list</a:t>
            </a:r>
            <a:endParaRPr dirty="0"/>
          </a:p>
          <a:p>
            <a:pPr marL="342900" marR="0" lvl="0" indent="-342900" algn="l" rtl="0">
              <a:lnSpc>
                <a:spcPct val="150000"/>
              </a:lnSpc>
              <a:spcBef>
                <a:spcPts val="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Sprint Backlog</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0" u="none" strike="noStrike" cap="none" dirty="0">
                <a:solidFill>
                  <a:schemeClr val="dk1"/>
                </a:solidFill>
                <a:latin typeface="Arial"/>
                <a:ea typeface="Arial"/>
                <a:cs typeface="Arial"/>
                <a:sym typeface="Arial"/>
              </a:rPr>
              <a:t>Features selected for this iteration</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0" u="none" strike="noStrike" cap="none" dirty="0">
                <a:solidFill>
                  <a:schemeClr val="dk1"/>
                </a:solidFill>
                <a:latin typeface="Arial"/>
                <a:ea typeface="Arial"/>
                <a:cs typeface="Arial"/>
                <a:sym typeface="Arial"/>
              </a:rPr>
              <a:t>Visual Kanban board</a:t>
            </a:r>
            <a:endParaRPr dirty="0"/>
          </a:p>
          <a:p>
            <a:pPr marL="342900" marR="0" lvl="0" indent="-342900" algn="l" rtl="0">
              <a:lnSpc>
                <a:spcPct val="150000"/>
              </a:lnSpc>
              <a:spcBef>
                <a:spcPts val="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Burn Down Chart</a:t>
            </a:r>
            <a:endParaRPr dirty="0"/>
          </a:p>
          <a:p>
            <a:pPr marL="742950" marR="0" lvl="1" indent="-285750" algn="l" rtl="0">
              <a:lnSpc>
                <a:spcPct val="150000"/>
              </a:lnSpc>
              <a:spcBef>
                <a:spcPts val="0"/>
              </a:spcBef>
              <a:spcAft>
                <a:spcPts val="0"/>
              </a:spcAft>
              <a:buClr>
                <a:schemeClr val="dk1"/>
              </a:buClr>
              <a:buSzPts val="1600"/>
              <a:buFont typeface="Arial"/>
              <a:buChar char="–"/>
            </a:pPr>
            <a:r>
              <a:rPr lang="en-AU" sz="1600" b="0" i="0" u="none" strike="noStrike" cap="none" dirty="0">
                <a:solidFill>
                  <a:schemeClr val="dk1"/>
                </a:solidFill>
                <a:latin typeface="Arial"/>
                <a:ea typeface="Arial"/>
                <a:cs typeface="Arial"/>
                <a:sym typeface="Arial"/>
              </a:rPr>
              <a:t>Measure the features </a:t>
            </a:r>
            <a:r>
              <a:rPr lang="en-AU" sz="1600" b="1" i="0" u="none" strike="noStrike" cap="none" dirty="0">
                <a:solidFill>
                  <a:schemeClr val="dk1"/>
                </a:solidFill>
                <a:latin typeface="Arial"/>
                <a:ea typeface="Arial"/>
                <a:cs typeface="Arial"/>
                <a:sym typeface="Arial"/>
              </a:rPr>
              <a:t>100% done</a:t>
            </a:r>
            <a:endParaRPr b="1" dirty="0"/>
          </a:p>
          <a:p>
            <a:pPr marL="0" marR="0" lvl="0" indent="0" algn="l" rtl="0">
              <a:lnSpc>
                <a:spcPct val="150000"/>
              </a:lnSpc>
              <a:spcBef>
                <a:spcPts val="560"/>
              </a:spcBef>
              <a:spcAft>
                <a:spcPts val="0"/>
              </a:spcAft>
              <a:buClr>
                <a:schemeClr val="dk1"/>
              </a:buClr>
              <a:buSzPts val="2800"/>
              <a:buFont typeface="Arial"/>
              <a:buNone/>
            </a:pPr>
            <a:endParaRPr sz="2800" b="0" i="0" u="none" strike="noStrike" cap="none" dirty="0">
              <a:solidFill>
                <a:schemeClr val="dk1"/>
              </a:solidFill>
              <a:latin typeface="Arial"/>
              <a:ea typeface="Arial"/>
              <a:cs typeface="Arial"/>
              <a:sym typeface="Arial"/>
            </a:endParaRPr>
          </a:p>
        </p:txBody>
      </p:sp>
      <p:pic>
        <p:nvPicPr>
          <p:cNvPr id="105" name="Shape 105"/>
          <p:cNvPicPr preferRelativeResize="0"/>
          <p:nvPr/>
        </p:nvPicPr>
        <p:blipFill rotWithShape="1">
          <a:blip r:embed="rId3">
            <a:alphaModFix/>
          </a:blip>
          <a:srcRect l="18553" t="62371" r="49619" b="4721"/>
          <a:stretch/>
        </p:blipFill>
        <p:spPr>
          <a:xfrm>
            <a:off x="6754733" y="3857646"/>
            <a:ext cx="1839511" cy="1188658"/>
          </a:xfrm>
          <a:prstGeom prst="rect">
            <a:avLst/>
          </a:prstGeom>
          <a:noFill/>
          <a:ln>
            <a:noFill/>
          </a:ln>
        </p:spPr>
      </p:pic>
      <p:sp>
        <p:nvSpPr>
          <p:cNvPr id="107" name="Shape 107"/>
          <p:cNvSpPr/>
          <p:nvPr/>
        </p:nvSpPr>
        <p:spPr>
          <a:xfrm rot="5400000">
            <a:off x="5202843" y="2868849"/>
            <a:ext cx="45719" cy="2787931"/>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108" name="Shape 108"/>
          <p:cNvSpPr/>
          <p:nvPr/>
        </p:nvSpPr>
        <p:spPr>
          <a:xfrm rot="5400000">
            <a:off x="5658521" y="4535974"/>
            <a:ext cx="45719" cy="1151967"/>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sp>
        <p:nvSpPr>
          <p:cNvPr id="109" name="Shape 109"/>
          <p:cNvSpPr/>
          <p:nvPr/>
        </p:nvSpPr>
        <p:spPr>
          <a:xfrm rot="5400000">
            <a:off x="5869651" y="2383504"/>
            <a:ext cx="45721" cy="1421823"/>
          </a:xfrm>
          <a:prstGeom prst="upArrow">
            <a:avLst>
              <a:gd name="adj1" fmla="val 55047"/>
              <a:gd name="adj2" fmla="val 43837"/>
            </a:avLst>
          </a:prstGeom>
          <a:solidFill>
            <a:srgbClr val="00B05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rgbClr val="00B050"/>
              </a:solidFill>
              <a:latin typeface="Arial"/>
              <a:ea typeface="Arial"/>
              <a:cs typeface="Arial"/>
              <a:sym typeface="Arial"/>
            </a:endParaRPr>
          </a:p>
        </p:txBody>
      </p:sp>
      <p:pic>
        <p:nvPicPr>
          <p:cNvPr id="11" name="Picture 10">
            <a:extLst>
              <a:ext uri="{FF2B5EF4-FFF2-40B4-BE49-F238E27FC236}">
                <a16:creationId xmlns:a16="http://schemas.microsoft.com/office/drawing/2014/main" id="{FB78CC9B-900C-4F4A-A86C-449075FB569D}"/>
              </a:ext>
            </a:extLst>
          </p:cNvPr>
          <p:cNvPicPr>
            <a:picLocks noChangeAspect="1"/>
          </p:cNvPicPr>
          <p:nvPr/>
        </p:nvPicPr>
        <p:blipFill rotWithShape="1">
          <a:blip r:embed="rId4"/>
          <a:srcRect t="-2715" b="28668"/>
          <a:stretch/>
        </p:blipFill>
        <p:spPr>
          <a:xfrm>
            <a:off x="6363936" y="2034522"/>
            <a:ext cx="2427433" cy="1728147"/>
          </a:xfrm>
          <a:prstGeom prst="rect">
            <a:avLst/>
          </a:prstGeom>
        </p:spPr>
      </p:pic>
      <p:pic>
        <p:nvPicPr>
          <p:cNvPr id="12" name="Picture 11" descr="Macintosh HD:Users:eileenocallaghan:Documents:Melbourne:SWEN90016:w5-eoc:images:scrum burndown - story points.png">
            <a:extLst>
              <a:ext uri="{FF2B5EF4-FFF2-40B4-BE49-F238E27FC236}">
                <a16:creationId xmlns:a16="http://schemas.microsoft.com/office/drawing/2014/main" id="{07A5BCC1-B325-F64D-951B-7D002544BA51}"/>
              </a:ext>
            </a:extLst>
          </p:cNvPr>
          <p:cNvPicPr/>
          <p:nvPr/>
        </p:nvPicPr>
        <p:blipFill rotWithShape="1">
          <a:blip r:embed="rId5">
            <a:extLst>
              <a:ext uri="{28A0092B-C50C-407E-A947-70E740481C1C}">
                <a14:useLocalDpi xmlns:a14="http://schemas.microsoft.com/office/drawing/2010/main" val="0"/>
              </a:ext>
            </a:extLst>
          </a:blip>
          <a:srcRect l="6250" t="14207" r="8474" b="17811"/>
          <a:stretch/>
        </p:blipFill>
        <p:spPr bwMode="auto">
          <a:xfrm>
            <a:off x="6356399" y="5046566"/>
            <a:ext cx="2267339" cy="1306938"/>
          </a:xfrm>
          <a:prstGeom prst="rect">
            <a:avLst/>
          </a:prstGeom>
          <a:noFill/>
          <a:ln>
            <a:noFill/>
          </a:ln>
          <a:extLst>
            <a:ext uri="{53640926-AAD7-44d8-BBD7-CCE9431645EC}">
              <a14:shadowObscured xmlns:wpc="http://schemas.microsoft.com/office/word/2010/wordprocessingCanvas" xmlns:cx="http://schemas.microsoft.com/office/drawing/2014/chartex" xmlns:cx1="http://schemas.microsoft.com/office/drawing/2015/9/8/chartex" xmlns:cx2="http://schemas.microsoft.com/office/drawing/2015/10/21/chartex" xmlns:cx3="http://schemas.microsoft.com/office/drawing/2016/5/9/chartex" xmlns:cx4="http://schemas.microsoft.com/office/drawing/2016/5/10/chartex" xmlns:cx5="http://schemas.microsoft.com/office/drawing/2016/5/11/chartex" xmlns:cx6="http://schemas.microsoft.com/office/drawing/2016/5/12/chartex" xmlns:cx7="http://schemas.microsoft.com/office/drawing/2016/5/13/chartex" xmlns:cx8="http://schemas.microsoft.com/office/drawing/2016/5/14/chartex" xmlns:mc="http://schemas.openxmlformats.org/markup-compatibility/2006" xmlns:aink="http://schemas.microsoft.com/office/drawing/2016/ink" xmlns:am3d="http://schemas.microsoft.com/office/drawing/2017/model3d" xmlns:m="http://schemas.openxmlformats.org/officeDocument/2006/math" xmlns:wp14="http://schemas.microsoft.com/office/word/2010/wordprocessingDrawing" xmlns:wp="http://schemas.openxmlformats.org/drawingml/2006/wordprocessingDrawing" xmlns:w14="http://schemas.microsoft.com/office/word/2010/wordml" xmlns:w15="http://schemas.microsoft.com/office/word/2012/wordml" xmlns:w16cid="http://schemas.microsoft.com/office/word/2016/wordml/cid" xmlns:w16se="http://schemas.microsoft.com/office/word/2015/wordml/symex" xmlns:wpg="http://schemas.microsoft.com/office/word/2010/wordprocessingGroup" xmlns:wpi="http://schemas.microsoft.com/office/word/2010/wordprocessingInk" xmlns:wne="http://schemas.microsoft.com/office/word/2006/wordml" xmlns:wps="http://schemas.microsoft.com/office/word/2010/wordprocessingShape" xmlns:pic="http://schemas.openxmlformats.org/drawingml/2006/picture" xmlns:a14="http://schemas.microsoft.com/office/drawing/2010/main" xmlns:w="http://schemas.openxmlformats.org/wordprocessingml/2006/main" xmlns:w10="urn:schemas-microsoft-com:office:word" xmlns:v="urn:schemas-microsoft-com:vml" xmlns:o="urn:schemas-microsoft-com:office:office" xmlns:mv="urn:schemas-microsoft-com:mac:vml" xmlns:mo="http://schemas.microsoft.com/office/mac/office/2008/main" xmlns="" xmlns:lc="http://schemas.openxmlformats.org/drawingml/2006/lockedCanvas"/>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 grpId="0" animBg="1"/>
      <p:bldP spid="108" grpId="0" animBg="1"/>
      <p:bldP spid="10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Shape 116"/>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5</a:t>
            </a:fld>
            <a:r>
              <a:rPr lang="en-AU" sz="1200" b="0" i="0" u="none" strike="noStrike" cap="none">
                <a:solidFill>
                  <a:srgbClr val="888888"/>
                </a:solidFill>
                <a:latin typeface="Arial"/>
                <a:ea typeface="Arial"/>
                <a:cs typeface="Arial"/>
                <a:sym typeface="Arial"/>
              </a:rPr>
              <a:t>-</a:t>
            </a:r>
            <a:endParaRPr/>
          </a:p>
        </p:txBody>
      </p:sp>
      <p:sp>
        <p:nvSpPr>
          <p:cNvPr id="117" name="Shape 117"/>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dirty="0">
                <a:solidFill>
                  <a:schemeClr val="lt1"/>
                </a:solidFill>
                <a:latin typeface="Arial"/>
                <a:ea typeface="Arial"/>
                <a:cs typeface="Arial"/>
                <a:sym typeface="Arial"/>
              </a:rPr>
              <a:t>User Story: revision</a:t>
            </a:r>
            <a:endParaRPr dirty="0"/>
          </a:p>
        </p:txBody>
      </p:sp>
      <p:pic>
        <p:nvPicPr>
          <p:cNvPr id="118" name="Shape 118"/>
          <p:cNvPicPr preferRelativeResize="0"/>
          <p:nvPr/>
        </p:nvPicPr>
        <p:blipFill rotWithShape="1">
          <a:blip r:embed="rId3">
            <a:alphaModFix/>
          </a:blip>
          <a:srcRect/>
          <a:stretch/>
        </p:blipFill>
        <p:spPr>
          <a:xfrm>
            <a:off x="637308" y="1466433"/>
            <a:ext cx="7446241" cy="3404593"/>
          </a:xfrm>
          <a:prstGeom prst="rect">
            <a:avLst/>
          </a:prstGeom>
          <a:noFill/>
          <a:ln>
            <a:noFill/>
          </a:ln>
        </p:spPr>
      </p:pic>
      <p:sp>
        <p:nvSpPr>
          <p:cNvPr id="119" name="Shape 119"/>
          <p:cNvSpPr/>
          <p:nvPr/>
        </p:nvSpPr>
        <p:spPr>
          <a:xfrm>
            <a:off x="1879475" y="4579027"/>
            <a:ext cx="157445" cy="634396"/>
          </a:xfrm>
          <a:prstGeom prst="upArrow">
            <a:avLst>
              <a:gd name="adj1" fmla="val 50000"/>
              <a:gd name="adj2" fmla="val 50000"/>
            </a:avLst>
          </a:prstGeom>
          <a:solidFill>
            <a:srgbClr val="FF0000"/>
          </a:solidFill>
          <a:ln w="25400" cap="flat" cmpd="sng">
            <a:solidFill>
              <a:srgbClr val="88A3A5"/>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Arial"/>
              <a:ea typeface="Arial"/>
              <a:cs typeface="Arial"/>
              <a:sym typeface="Arial"/>
            </a:endParaRPr>
          </a:p>
        </p:txBody>
      </p:sp>
      <p:sp>
        <p:nvSpPr>
          <p:cNvPr id="120" name="Shape 120"/>
          <p:cNvSpPr txBox="1"/>
          <p:nvPr/>
        </p:nvSpPr>
        <p:spPr>
          <a:xfrm>
            <a:off x="928893" y="5222445"/>
            <a:ext cx="7054272" cy="96058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00B050"/>
              </a:buClr>
              <a:buSzPts val="2400"/>
              <a:buFont typeface="Arial"/>
              <a:buNone/>
            </a:pPr>
            <a:r>
              <a:rPr lang="en-AU" sz="2400" b="0" i="0" u="none" strike="noStrike" cap="none" dirty="0">
                <a:solidFill>
                  <a:srgbClr val="00B050"/>
                </a:solidFill>
                <a:latin typeface="Arial"/>
                <a:ea typeface="Arial"/>
                <a:cs typeface="Arial"/>
                <a:sym typeface="Arial"/>
              </a:rPr>
              <a:t>Product Owner has </a:t>
            </a:r>
            <a:r>
              <a:rPr lang="en-AU" sz="2400" b="0" i="1" u="none" strike="noStrike" cap="none" dirty="0">
                <a:solidFill>
                  <a:srgbClr val="0000FF"/>
                </a:solidFill>
                <a:latin typeface="Arial"/>
                <a:ea typeface="Arial"/>
                <a:cs typeface="Arial"/>
                <a:sym typeface="Arial"/>
              </a:rPr>
              <a:t>a conversation </a:t>
            </a:r>
            <a:r>
              <a:rPr lang="en-AU" sz="2400" b="0" i="0" u="none" strike="noStrike" cap="none" dirty="0">
                <a:solidFill>
                  <a:srgbClr val="00B050"/>
                </a:solidFill>
                <a:latin typeface="Arial"/>
                <a:ea typeface="Arial"/>
                <a:cs typeface="Arial"/>
                <a:sym typeface="Arial"/>
              </a:rPr>
              <a:t>with the Developer to understand requirement </a:t>
            </a:r>
            <a:endParaRPr dirty="0"/>
          </a:p>
          <a:p>
            <a:pPr marL="0" marR="0" lvl="0" indent="0" algn="l" rtl="0">
              <a:spcBef>
                <a:spcPts val="560"/>
              </a:spcBef>
              <a:spcAft>
                <a:spcPts val="0"/>
              </a:spcAft>
              <a:buClr>
                <a:schemeClr val="dk1"/>
              </a:buClr>
              <a:buSzPts val="2800"/>
              <a:buFont typeface="Arial"/>
              <a:buNone/>
            </a:pPr>
            <a:endParaRPr sz="2800" b="0" i="0" u="none" strike="noStrike" cap="none" dirty="0">
              <a:solidFill>
                <a:schemeClr val="dk1"/>
              </a:solidFill>
              <a:latin typeface="Arial"/>
              <a:ea typeface="Arial"/>
              <a:cs typeface="Arial"/>
              <a:sym typeface="Arial"/>
            </a:endParaRPr>
          </a:p>
        </p:txBody>
      </p:sp>
      <p:sp>
        <p:nvSpPr>
          <p:cNvPr id="10" name="Shape 93">
            <a:extLst>
              <a:ext uri="{FF2B5EF4-FFF2-40B4-BE49-F238E27FC236}">
                <a16:creationId xmlns:a16="http://schemas.microsoft.com/office/drawing/2014/main" id="{EEB3B56D-C296-9045-BB6C-D6B73289D28B}"/>
              </a:ext>
            </a:extLst>
          </p:cNvPr>
          <p:cNvSpPr txBox="1">
            <a:spLocks noGrp="1"/>
          </p:cNvSpPr>
          <p:nvPr>
            <p:ph type="body" idx="1"/>
          </p:nvPr>
        </p:nvSpPr>
        <p:spPr>
          <a:xfrm>
            <a:off x="5257801" y="1146742"/>
            <a:ext cx="3592286" cy="4749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BFBFBF"/>
              </a:buClr>
              <a:buSzPts val="2400"/>
              <a:buFont typeface="Arial"/>
              <a:buNone/>
            </a:pPr>
            <a:r>
              <a:rPr lang="en-AU" sz="1800" b="0" i="0" u="none" strike="noStrike" cap="none" dirty="0">
                <a:solidFill>
                  <a:srgbClr val="BFBFBF"/>
                </a:solidFill>
                <a:latin typeface="Arial"/>
                <a:ea typeface="Arial"/>
                <a:cs typeface="Arial"/>
                <a:sym typeface="Arial"/>
              </a:rPr>
              <a:t>From Tutorial 3, slide 9</a:t>
            </a:r>
            <a:endParaRPr sz="2000" dirty="0"/>
          </a:p>
          <a:p>
            <a:pPr marL="0" marR="0" lvl="0" indent="0" algn="l" rtl="0">
              <a:spcBef>
                <a:spcPts val="560"/>
              </a:spcBef>
              <a:spcAft>
                <a:spcPts val="0"/>
              </a:spcAft>
              <a:buClr>
                <a:schemeClr val="dk1"/>
              </a:buClr>
              <a:buSzPts val="2800"/>
              <a:buFont typeface="Arial"/>
              <a:buNone/>
            </a:pPr>
            <a:endParaRPr sz="2000" b="0" i="0" u="none" strike="noStrike" cap="none" dirty="0">
              <a:solidFill>
                <a:schemeClr val="dk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6</a:t>
            </a:fld>
            <a:r>
              <a:rPr lang="en-AU" sz="1200" b="0" i="0" u="none" strike="noStrike" cap="none">
                <a:solidFill>
                  <a:srgbClr val="888888"/>
                </a:solidFill>
                <a:latin typeface="Arial"/>
                <a:ea typeface="Arial"/>
                <a:cs typeface="Arial"/>
                <a:sym typeface="Arial"/>
              </a:rPr>
              <a:t>-</a:t>
            </a:r>
            <a:endParaRPr/>
          </a:p>
        </p:txBody>
      </p:sp>
      <p:sp>
        <p:nvSpPr>
          <p:cNvPr id="127" name="Shape 127"/>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dirty="0">
                <a:solidFill>
                  <a:schemeClr val="lt1"/>
                </a:solidFill>
                <a:latin typeface="Arial"/>
                <a:ea typeface="Arial"/>
                <a:cs typeface="Arial"/>
                <a:sym typeface="Arial"/>
              </a:rPr>
              <a:t>User Story Size</a:t>
            </a:r>
            <a:endParaRPr dirty="0"/>
          </a:p>
        </p:txBody>
      </p:sp>
      <p:sp>
        <p:nvSpPr>
          <p:cNvPr id="128" name="Shape 128"/>
          <p:cNvSpPr txBox="1">
            <a:spLocks noGrp="1"/>
          </p:cNvSpPr>
          <p:nvPr>
            <p:ph type="body" idx="1"/>
          </p:nvPr>
        </p:nvSpPr>
        <p:spPr>
          <a:xfrm>
            <a:off x="309650" y="1482781"/>
            <a:ext cx="4421016" cy="4432244"/>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chemeClr val="dk2"/>
              </a:buClr>
              <a:buSzPts val="2400"/>
              <a:buFont typeface="Arial"/>
              <a:buNone/>
            </a:pPr>
            <a:r>
              <a:rPr lang="en-AU" sz="2400" b="0" i="0" u="none" strike="noStrike" cap="none" dirty="0">
                <a:solidFill>
                  <a:schemeClr val="dk2"/>
                </a:solidFill>
                <a:latin typeface="Arial"/>
                <a:ea typeface="Arial"/>
                <a:cs typeface="Arial"/>
                <a:sym typeface="Arial"/>
              </a:rPr>
              <a:t>(Sprint)</a:t>
            </a:r>
            <a:r>
              <a:rPr lang="en-AU" sz="2400" b="0" i="0" u="none" strike="noStrike" cap="none" dirty="0">
                <a:solidFill>
                  <a:schemeClr val="dk1"/>
                </a:solidFill>
                <a:latin typeface="Arial"/>
                <a:ea typeface="Arial"/>
                <a:cs typeface="Arial"/>
                <a:sym typeface="Arial"/>
              </a:rPr>
              <a:t> </a:t>
            </a:r>
            <a:r>
              <a:rPr lang="en-AU" sz="2400" b="1" i="0" u="none" strike="noStrike" cap="none" dirty="0">
                <a:solidFill>
                  <a:srgbClr val="00B050"/>
                </a:solidFill>
                <a:latin typeface="Arial"/>
                <a:ea typeface="Arial"/>
                <a:cs typeface="Arial"/>
                <a:sym typeface="Arial"/>
              </a:rPr>
              <a:t>User Story</a:t>
            </a:r>
            <a:endParaRPr dirty="0"/>
          </a:p>
          <a:p>
            <a:pPr marL="342900" lvl="0" indent="-342900">
              <a:spcBef>
                <a:spcPts val="800"/>
              </a:spcBef>
              <a:buSzPts val="2000"/>
            </a:pPr>
            <a:r>
              <a:rPr lang="en-AU" sz="2000" b="0" i="0" u="none" strike="noStrike" cap="none" dirty="0">
                <a:solidFill>
                  <a:schemeClr val="dk1"/>
                </a:solidFill>
                <a:latin typeface="Arial"/>
                <a:ea typeface="Arial"/>
                <a:cs typeface="Arial"/>
                <a:sym typeface="Arial"/>
              </a:rPr>
              <a:t>A </a:t>
            </a:r>
            <a:r>
              <a:rPr lang="en-AU" sz="2000" dirty="0"/>
              <a:t>developer’s </a:t>
            </a:r>
            <a:r>
              <a:rPr lang="en-AU" sz="2000" dirty="0">
                <a:solidFill>
                  <a:srgbClr val="002060"/>
                </a:solidFill>
              </a:rPr>
              <a:t>perspective</a:t>
            </a:r>
            <a:endParaRPr dirty="0"/>
          </a:p>
          <a:p>
            <a:pPr marL="342900" marR="0" lvl="0" indent="-342900" algn="l" rtl="0">
              <a:spcBef>
                <a:spcPts val="80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A conversation placeholder</a:t>
            </a:r>
            <a:endParaRPr dirty="0"/>
          </a:p>
          <a:p>
            <a:pPr marL="342900" marR="0" lvl="0" indent="-342900" algn="l" rtl="0">
              <a:lnSpc>
                <a:spcPct val="100000"/>
              </a:lnSpc>
              <a:spcBef>
                <a:spcPts val="880"/>
              </a:spcBef>
              <a:spcAft>
                <a:spcPts val="0"/>
              </a:spcAft>
              <a:buClr>
                <a:srgbClr val="00B050"/>
              </a:buClr>
              <a:buSzPts val="2400"/>
              <a:buFont typeface="Arial"/>
              <a:buNone/>
            </a:pPr>
            <a:r>
              <a:rPr lang="en-AU" sz="2400" b="1" i="0" u="none" strike="noStrike" cap="none" dirty="0">
                <a:solidFill>
                  <a:srgbClr val="00B050"/>
                </a:solidFill>
                <a:latin typeface="Arial"/>
                <a:ea typeface="Arial"/>
                <a:cs typeface="Arial"/>
                <a:sym typeface="Arial"/>
              </a:rPr>
              <a:t>Feature</a:t>
            </a:r>
            <a:r>
              <a:rPr lang="en-AU" sz="2400" b="0" i="0" u="none" strike="noStrike" cap="none" dirty="0">
                <a:solidFill>
                  <a:schemeClr val="dk1"/>
                </a:solidFill>
                <a:latin typeface="Arial"/>
                <a:ea typeface="Arial"/>
                <a:cs typeface="Arial"/>
                <a:sym typeface="Arial"/>
              </a:rPr>
              <a:t> </a:t>
            </a:r>
            <a:r>
              <a:rPr lang="en-AU" sz="2400" b="0" i="0" u="none" strike="noStrike" cap="none" dirty="0">
                <a:solidFill>
                  <a:schemeClr val="dk2"/>
                </a:solidFill>
                <a:latin typeface="Arial"/>
                <a:ea typeface="Arial"/>
                <a:cs typeface="Arial"/>
                <a:sym typeface="Arial"/>
              </a:rPr>
              <a:t>User Story</a:t>
            </a:r>
            <a:endParaRPr dirty="0"/>
          </a:p>
          <a:p>
            <a:pPr marL="376238" marR="0" lvl="1" indent="-354013" algn="l" rtl="0">
              <a:spcBef>
                <a:spcPts val="800"/>
              </a:spcBef>
              <a:spcAft>
                <a:spcPts val="0"/>
              </a:spcAft>
              <a:buClr>
                <a:srgbClr val="002060"/>
              </a:buClr>
              <a:buSzPts val="2000"/>
              <a:buFont typeface="Arial"/>
              <a:buChar char="•"/>
            </a:pPr>
            <a:r>
              <a:rPr lang="en-AU" sz="2000" b="0" i="0" u="none" strike="noStrike" cap="none" dirty="0">
                <a:solidFill>
                  <a:srgbClr val="002060"/>
                </a:solidFill>
                <a:latin typeface="Arial"/>
                <a:ea typeface="Arial"/>
                <a:cs typeface="Arial"/>
                <a:sym typeface="Arial"/>
              </a:rPr>
              <a:t>Product capabilities </a:t>
            </a:r>
          </a:p>
          <a:p>
            <a:pPr marL="376238" marR="0" lvl="1" indent="-354013" algn="l" rtl="0">
              <a:spcBef>
                <a:spcPts val="800"/>
              </a:spcBef>
              <a:spcAft>
                <a:spcPts val="0"/>
              </a:spcAft>
              <a:buClr>
                <a:srgbClr val="002060"/>
              </a:buClr>
              <a:buSzPts val="2000"/>
              <a:buFont typeface="Arial"/>
              <a:buChar char="•"/>
            </a:pPr>
            <a:r>
              <a:rPr lang="en-AU" sz="2000" dirty="0"/>
              <a:t>Product Owner </a:t>
            </a:r>
            <a:r>
              <a:rPr lang="en-AU" sz="2000" b="0" i="0" u="none" strike="noStrike" cap="none" dirty="0">
                <a:solidFill>
                  <a:srgbClr val="002060"/>
                </a:solidFill>
                <a:latin typeface="Arial"/>
                <a:ea typeface="Arial"/>
                <a:cs typeface="Arial"/>
                <a:sym typeface="Arial"/>
              </a:rPr>
              <a:t>perspective</a:t>
            </a:r>
            <a:endParaRPr dirty="0"/>
          </a:p>
          <a:p>
            <a:pPr marL="342900" marR="0" lvl="0" indent="-342900" algn="l" rtl="0">
              <a:spcBef>
                <a:spcPts val="880"/>
              </a:spcBef>
              <a:spcAft>
                <a:spcPts val="0"/>
              </a:spcAft>
              <a:buClr>
                <a:srgbClr val="00B050"/>
              </a:buClr>
              <a:buSzPts val="2400"/>
              <a:buFont typeface="Arial"/>
              <a:buNone/>
            </a:pPr>
            <a:r>
              <a:rPr lang="en-AU" sz="2400" b="1" i="0" u="none" strike="noStrike" cap="none" dirty="0">
                <a:solidFill>
                  <a:srgbClr val="00B050"/>
                </a:solidFill>
                <a:latin typeface="Arial"/>
                <a:ea typeface="Arial"/>
                <a:cs typeface="Arial"/>
                <a:sym typeface="Arial"/>
              </a:rPr>
              <a:t>Epic</a:t>
            </a:r>
            <a:r>
              <a:rPr lang="en-AU" sz="2400" b="0" i="0" u="none" strike="noStrike" cap="none" dirty="0">
                <a:solidFill>
                  <a:schemeClr val="dk1"/>
                </a:solidFill>
                <a:latin typeface="Arial"/>
                <a:ea typeface="Arial"/>
                <a:cs typeface="Arial"/>
                <a:sym typeface="Arial"/>
              </a:rPr>
              <a:t> </a:t>
            </a:r>
            <a:r>
              <a:rPr lang="en-AU" sz="2400" b="0" i="0" u="none" strike="noStrike" cap="none" dirty="0">
                <a:solidFill>
                  <a:schemeClr val="dk2"/>
                </a:solidFill>
                <a:latin typeface="Arial"/>
                <a:ea typeface="Arial"/>
                <a:cs typeface="Arial"/>
                <a:sym typeface="Arial"/>
              </a:rPr>
              <a:t>User Story</a:t>
            </a:r>
            <a:endParaRPr dirty="0"/>
          </a:p>
          <a:p>
            <a:pPr marL="342900" marR="0" lvl="0" indent="-342900" algn="l" rtl="0">
              <a:spcBef>
                <a:spcPts val="80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New business services</a:t>
            </a:r>
            <a:endParaRPr dirty="0"/>
          </a:p>
          <a:p>
            <a:pPr marL="342900" marR="0" lvl="0" indent="-342900" algn="l" rtl="0">
              <a:spcBef>
                <a:spcPts val="800"/>
              </a:spcBef>
              <a:spcAft>
                <a:spcPts val="0"/>
              </a:spcAft>
              <a:buClr>
                <a:schemeClr val="dk1"/>
              </a:buClr>
              <a:buSzPts val="2000"/>
              <a:buFont typeface="Arial"/>
              <a:buChar char="•"/>
            </a:pPr>
            <a:r>
              <a:rPr lang="en-AU" sz="2000" b="0" i="0" u="none" strike="noStrike" cap="none" dirty="0">
                <a:solidFill>
                  <a:schemeClr val="dk1"/>
                </a:solidFill>
                <a:latin typeface="Arial"/>
                <a:ea typeface="Arial"/>
                <a:cs typeface="Arial"/>
                <a:sym typeface="Arial"/>
              </a:rPr>
              <a:t>A product</a:t>
            </a:r>
            <a:endParaRPr dirty="0"/>
          </a:p>
        </p:txBody>
      </p:sp>
      <p:pic>
        <p:nvPicPr>
          <p:cNvPr id="129" name="Shape 129"/>
          <p:cNvPicPr preferRelativeResize="0"/>
          <p:nvPr/>
        </p:nvPicPr>
        <p:blipFill rotWithShape="1">
          <a:blip r:embed="rId3">
            <a:alphaModFix/>
          </a:blip>
          <a:srcRect l="24787" t="12662" r="3274" b="3212"/>
          <a:stretch/>
        </p:blipFill>
        <p:spPr>
          <a:xfrm>
            <a:off x="4925972" y="2447835"/>
            <a:ext cx="3664575" cy="3496694"/>
          </a:xfrm>
          <a:prstGeom prst="rect">
            <a:avLst/>
          </a:prstGeom>
          <a:noFill/>
          <a:ln>
            <a:noFill/>
          </a:ln>
        </p:spPr>
      </p:pic>
      <p:sp>
        <p:nvSpPr>
          <p:cNvPr id="130" name="Shape 130"/>
          <p:cNvSpPr txBox="1"/>
          <p:nvPr/>
        </p:nvSpPr>
        <p:spPr>
          <a:xfrm>
            <a:off x="4812632" y="1218537"/>
            <a:ext cx="3311202" cy="70788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AU" sz="2000" b="0" i="0" u="none" strike="noStrike" cap="none" dirty="0">
                <a:solidFill>
                  <a:srgbClr val="BFBFBF"/>
                </a:solidFill>
                <a:latin typeface="Arial"/>
                <a:ea typeface="Arial"/>
                <a:cs typeface="Arial"/>
                <a:sym typeface="Arial"/>
              </a:rPr>
              <a:t>Contentious!  Advice from the internet may vary … </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dirty="0">
                <a:solidFill>
                  <a:schemeClr val="lt1"/>
                </a:solidFill>
                <a:latin typeface="Arial"/>
                <a:ea typeface="Arial"/>
                <a:cs typeface="Arial"/>
                <a:sym typeface="Arial"/>
              </a:rPr>
              <a:t> User Story Effort Estimation</a:t>
            </a:r>
            <a:endParaRPr dirty="0"/>
          </a:p>
        </p:txBody>
      </p:sp>
      <p:sp>
        <p:nvSpPr>
          <p:cNvPr id="137" name="Shape 137"/>
          <p:cNvSpPr txBox="1">
            <a:spLocks noGrp="1"/>
          </p:cNvSpPr>
          <p:nvPr>
            <p:ph type="body" idx="1"/>
          </p:nvPr>
        </p:nvSpPr>
        <p:spPr>
          <a:xfrm>
            <a:off x="228600" y="1088595"/>
            <a:ext cx="8743950" cy="725918"/>
          </a:xfrm>
          <a:prstGeom prst="rect">
            <a:avLst/>
          </a:prstGeom>
          <a:noFill/>
          <a:ln>
            <a:noFill/>
          </a:ln>
        </p:spPr>
        <p:txBody>
          <a:bodyPr spcFirstLastPara="1" wrap="square" lIns="91425" tIns="45700" rIns="91425" bIns="45700" anchor="t" anchorCtr="0">
            <a:noAutofit/>
          </a:bodyPr>
          <a:lstStyle/>
          <a:p>
            <a:pPr marL="1069975" marR="0" lvl="1" indent="-842963" algn="l" rtl="0">
              <a:spcBef>
                <a:spcPts val="0"/>
              </a:spcBef>
              <a:spcAft>
                <a:spcPts val="0"/>
              </a:spcAft>
              <a:buClr>
                <a:srgbClr val="FF0000"/>
              </a:buClr>
              <a:buSzPts val="2000"/>
              <a:buFont typeface="Arial"/>
              <a:buNone/>
            </a:pPr>
            <a:r>
              <a:rPr lang="en-AU" sz="2000" b="1" i="0" u="none" strike="noStrike" cap="none" dirty="0">
                <a:solidFill>
                  <a:srgbClr val="FF0000"/>
                </a:solidFill>
                <a:latin typeface="Arial"/>
                <a:ea typeface="Arial"/>
                <a:cs typeface="Arial"/>
                <a:sym typeface="Arial"/>
              </a:rPr>
              <a:t>Story points: </a:t>
            </a:r>
            <a:r>
              <a:rPr lang="en-AU" sz="2000" b="0" i="0" u="none" strike="noStrike" cap="none" dirty="0">
                <a:solidFill>
                  <a:srgbClr val="FF0000"/>
                </a:solidFill>
                <a:latin typeface="Arial"/>
                <a:ea typeface="Arial"/>
                <a:cs typeface="Arial"/>
                <a:sym typeface="Arial"/>
              </a:rPr>
              <a:t> </a:t>
            </a:r>
            <a:r>
              <a:rPr lang="en-AU" sz="2000" b="0" i="0" u="none" strike="noStrike" cap="none" dirty="0">
                <a:solidFill>
                  <a:srgbClr val="002060"/>
                </a:solidFill>
                <a:latin typeface="Arial"/>
                <a:ea typeface="Arial"/>
                <a:cs typeface="Arial"/>
                <a:sym typeface="Arial"/>
              </a:rPr>
              <a:t>a relative measure of the size of a user story</a:t>
            </a:r>
          </a:p>
          <a:p>
            <a:pPr marL="1069975" marR="0" lvl="1" indent="-842963" algn="l" rtl="0">
              <a:spcBef>
                <a:spcPts val="0"/>
              </a:spcBef>
              <a:spcAft>
                <a:spcPts val="0"/>
              </a:spcAft>
              <a:buClr>
                <a:srgbClr val="FF0000"/>
              </a:buClr>
              <a:buSzPts val="2000"/>
              <a:buFont typeface="Arial"/>
              <a:buNone/>
            </a:pPr>
            <a:r>
              <a:rPr lang="en-AU" sz="2000" b="0" i="0" u="none" strike="noStrike" cap="none" dirty="0">
                <a:solidFill>
                  <a:srgbClr val="002060"/>
                </a:solidFill>
                <a:latin typeface="Arial"/>
                <a:ea typeface="Arial"/>
                <a:cs typeface="Arial"/>
                <a:sym typeface="Arial"/>
              </a:rPr>
              <a:t>     (the requirements of the system are documented using user stories)</a:t>
            </a:r>
            <a:endParaRPr dirty="0"/>
          </a:p>
        </p:txBody>
      </p:sp>
      <p:sp>
        <p:nvSpPr>
          <p:cNvPr id="138" name="Shape 138"/>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7</a:t>
            </a:fld>
            <a:r>
              <a:rPr lang="en-AU" sz="1200" b="0" i="0" u="none" strike="noStrike" cap="none">
                <a:solidFill>
                  <a:srgbClr val="888888"/>
                </a:solidFill>
                <a:latin typeface="Arial"/>
                <a:ea typeface="Arial"/>
                <a:cs typeface="Arial"/>
                <a:sym typeface="Arial"/>
              </a:rPr>
              <a:t>-</a:t>
            </a:r>
            <a:endParaRPr sz="1200" b="0" i="0" u="none" strike="noStrike" cap="none">
              <a:solidFill>
                <a:srgbClr val="888888"/>
              </a:solidFill>
              <a:latin typeface="Arial"/>
              <a:ea typeface="Arial"/>
              <a:cs typeface="Arial"/>
              <a:sym typeface="Arial"/>
            </a:endParaRPr>
          </a:p>
        </p:txBody>
      </p:sp>
      <p:sp>
        <p:nvSpPr>
          <p:cNvPr id="139" name="Shape 139"/>
          <p:cNvSpPr txBox="1"/>
          <p:nvPr/>
        </p:nvSpPr>
        <p:spPr>
          <a:xfrm>
            <a:off x="4315043" y="1805555"/>
            <a:ext cx="2944174" cy="47494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BFBFBF"/>
              </a:buClr>
              <a:buSzPts val="2000"/>
              <a:buFont typeface="Arial"/>
              <a:buNone/>
            </a:pPr>
            <a:r>
              <a:rPr lang="en-AU" sz="1600" b="0" i="0" u="none" strike="noStrike" cap="none" dirty="0">
                <a:solidFill>
                  <a:srgbClr val="BFBFBF"/>
                </a:solidFill>
                <a:latin typeface="Arial"/>
                <a:ea typeface="Arial"/>
                <a:cs typeface="Arial"/>
                <a:sym typeface="Arial"/>
              </a:rPr>
              <a:t>From Lecture 6, slide 71</a:t>
            </a:r>
            <a:endParaRPr sz="1100" dirty="0"/>
          </a:p>
          <a:p>
            <a:pPr marL="0" marR="0" lvl="0" indent="0" algn="l" rtl="0">
              <a:spcBef>
                <a:spcPts val="560"/>
              </a:spcBef>
              <a:spcAft>
                <a:spcPts val="0"/>
              </a:spcAft>
              <a:buClr>
                <a:schemeClr val="dk1"/>
              </a:buClr>
              <a:buSzPts val="2800"/>
              <a:buFont typeface="Arial"/>
              <a:buNone/>
            </a:pPr>
            <a:endParaRPr sz="2000" b="0" i="0" u="none" strike="noStrike" cap="none" dirty="0">
              <a:solidFill>
                <a:schemeClr val="dk1"/>
              </a:solidFill>
              <a:latin typeface="Arial"/>
              <a:ea typeface="Arial"/>
              <a:cs typeface="Arial"/>
              <a:sym typeface="Arial"/>
            </a:endParaRPr>
          </a:p>
        </p:txBody>
      </p:sp>
      <p:sp>
        <p:nvSpPr>
          <p:cNvPr id="140" name="Shape 140"/>
          <p:cNvSpPr txBox="1"/>
          <p:nvPr/>
        </p:nvSpPr>
        <p:spPr>
          <a:xfrm>
            <a:off x="187275" y="2853639"/>
            <a:ext cx="3233842" cy="3216085"/>
          </a:xfrm>
          <a:prstGeom prst="rect">
            <a:avLst/>
          </a:prstGeom>
          <a:noFill/>
          <a:ln>
            <a:noFill/>
          </a:ln>
        </p:spPr>
        <p:txBody>
          <a:bodyPr spcFirstLastPara="1" wrap="square" lIns="91425" tIns="45700" rIns="91425" bIns="45700" anchor="t" anchorCtr="0">
            <a:noAutofit/>
          </a:bodyPr>
          <a:lstStyle/>
          <a:p>
            <a:pPr marL="12700" marR="0" lvl="1" indent="0" algn="l" rtl="0">
              <a:spcBef>
                <a:spcPts val="0"/>
              </a:spcBef>
              <a:spcAft>
                <a:spcPts val="0"/>
              </a:spcAft>
              <a:buClr>
                <a:srgbClr val="002060"/>
              </a:buClr>
              <a:buSzPts val="2000"/>
              <a:buFont typeface="Calibri"/>
              <a:buNone/>
            </a:pPr>
            <a:r>
              <a:rPr lang="en-AU" sz="2000" b="0" i="0" u="none" strike="noStrike" cap="none" dirty="0">
                <a:solidFill>
                  <a:srgbClr val="002060"/>
                </a:solidFill>
                <a:latin typeface="Calibri"/>
                <a:ea typeface="Calibri"/>
                <a:cs typeface="Calibri"/>
                <a:sym typeface="Calibri"/>
              </a:rPr>
              <a:t>raw values are unimportant</a:t>
            </a:r>
            <a:endParaRPr dirty="0"/>
          </a:p>
          <a:p>
            <a:pPr marL="342900" marR="0" lvl="0" indent="-342900" algn="l" rtl="0">
              <a:spcBef>
                <a:spcPts val="400"/>
              </a:spcBef>
              <a:spcAft>
                <a:spcPts val="0"/>
              </a:spcAft>
              <a:buClr>
                <a:schemeClr val="dk1"/>
              </a:buClr>
              <a:buSzPts val="2000"/>
              <a:buFont typeface="Calibri"/>
              <a:buNone/>
            </a:pPr>
            <a:r>
              <a:rPr lang="en-AU" sz="2000" b="0" i="0" u="none" strike="noStrike" cap="none" dirty="0">
                <a:solidFill>
                  <a:schemeClr val="dk1"/>
                </a:solidFill>
                <a:latin typeface="Calibri"/>
                <a:ea typeface="Calibri"/>
                <a:cs typeface="Calibri"/>
                <a:sym typeface="Calibri"/>
              </a:rPr>
              <a:t> </a:t>
            </a:r>
            <a:endParaRPr dirty="0"/>
          </a:p>
          <a:p>
            <a:pPr marL="55563" marR="0" lvl="0" indent="-28575" algn="l" rtl="0">
              <a:spcBef>
                <a:spcPts val="400"/>
              </a:spcBef>
              <a:spcAft>
                <a:spcPts val="0"/>
              </a:spcAft>
              <a:buClr>
                <a:srgbClr val="00B050"/>
              </a:buClr>
              <a:buSzPts val="2000"/>
              <a:buFont typeface="Calibri"/>
              <a:buNone/>
            </a:pPr>
            <a:r>
              <a:rPr lang="en-AU" sz="2000" b="0" i="1" u="none" strike="noStrike" cap="none" dirty="0">
                <a:solidFill>
                  <a:srgbClr val="00B050"/>
                </a:solidFill>
                <a:latin typeface="Calibri"/>
                <a:ea typeface="Calibri"/>
                <a:cs typeface="Calibri"/>
                <a:sym typeface="Calibri"/>
              </a:rPr>
              <a:t>relative values</a:t>
            </a:r>
            <a:r>
              <a:rPr lang="en-AU" sz="2000" b="0" i="0" u="none" strike="noStrike" cap="none" dirty="0">
                <a:solidFill>
                  <a:srgbClr val="00B050"/>
                </a:solidFill>
                <a:latin typeface="Calibri"/>
                <a:ea typeface="Calibri"/>
                <a:cs typeface="Calibri"/>
                <a:sym typeface="Calibri"/>
              </a:rPr>
              <a:t> </a:t>
            </a:r>
            <a:r>
              <a:rPr lang="en-AU" sz="2000" b="0" i="0" u="none" strike="noStrike" cap="none" dirty="0">
                <a:solidFill>
                  <a:srgbClr val="002060"/>
                </a:solidFill>
                <a:latin typeface="Calibri"/>
                <a:ea typeface="Calibri"/>
                <a:cs typeface="Calibri"/>
                <a:sym typeface="Calibri"/>
              </a:rPr>
              <a:t>matter</a:t>
            </a:r>
            <a:endParaRPr dirty="0"/>
          </a:p>
          <a:p>
            <a:pPr marL="55563" marR="0" lvl="0" indent="-28575" algn="l" rtl="0">
              <a:spcBef>
                <a:spcPts val="400"/>
              </a:spcBef>
              <a:spcAft>
                <a:spcPts val="0"/>
              </a:spcAft>
              <a:buClr>
                <a:schemeClr val="dk1"/>
              </a:buClr>
              <a:buSzPts val="2000"/>
              <a:buFont typeface="Arial"/>
              <a:buNone/>
            </a:pPr>
            <a:endParaRPr sz="2000" b="0" i="0" u="none" strike="noStrike" cap="none" dirty="0">
              <a:solidFill>
                <a:schemeClr val="dk1"/>
              </a:solidFill>
              <a:latin typeface="Calibri"/>
              <a:ea typeface="Calibri"/>
              <a:cs typeface="Calibri"/>
              <a:sym typeface="Calibri"/>
            </a:endParaRPr>
          </a:p>
          <a:p>
            <a:pPr marL="55563" marR="0" lvl="0" indent="14287" algn="l" rtl="0">
              <a:spcBef>
                <a:spcPts val="400"/>
              </a:spcBef>
              <a:spcAft>
                <a:spcPts val="0"/>
              </a:spcAft>
              <a:buClr>
                <a:srgbClr val="002060"/>
              </a:buClr>
              <a:buSzPts val="2000"/>
              <a:buFont typeface="Calibri"/>
              <a:buNone/>
            </a:pPr>
            <a:r>
              <a:rPr lang="en-AU" sz="2000" b="0" i="0" u="none" strike="noStrike" cap="none" dirty="0">
                <a:solidFill>
                  <a:srgbClr val="002060"/>
                </a:solidFill>
                <a:latin typeface="Calibri"/>
                <a:ea typeface="Calibri"/>
                <a:cs typeface="Calibri"/>
                <a:sym typeface="Calibri"/>
              </a:rPr>
              <a:t>2 point story is twice as long as a 1 point story</a:t>
            </a:r>
          </a:p>
          <a:p>
            <a:pPr marL="55563" marR="0" lvl="0" indent="14287" algn="l" rtl="0">
              <a:spcBef>
                <a:spcPts val="400"/>
              </a:spcBef>
              <a:spcAft>
                <a:spcPts val="0"/>
              </a:spcAft>
              <a:buClr>
                <a:srgbClr val="002060"/>
              </a:buClr>
              <a:buSzPts val="2000"/>
              <a:buFont typeface="Calibri"/>
              <a:buNone/>
            </a:pPr>
            <a:endParaRPr lang="en-AU" sz="2000" dirty="0">
              <a:solidFill>
                <a:srgbClr val="002060"/>
              </a:solidFill>
              <a:latin typeface="Calibri"/>
              <a:cs typeface="Calibri"/>
              <a:sym typeface="Calibri"/>
            </a:endParaRPr>
          </a:p>
          <a:p>
            <a:pPr marL="55563" marR="0" lvl="0" indent="14287" algn="l" rtl="0">
              <a:spcBef>
                <a:spcPts val="400"/>
              </a:spcBef>
              <a:spcAft>
                <a:spcPts val="0"/>
              </a:spcAft>
              <a:buClr>
                <a:srgbClr val="002060"/>
              </a:buClr>
              <a:buSzPts val="2000"/>
              <a:buFont typeface="Calibri"/>
              <a:buNone/>
            </a:pPr>
            <a:r>
              <a:rPr lang="en-AU" sz="2000" dirty="0">
                <a:solidFill>
                  <a:srgbClr val="002060"/>
                </a:solidFill>
                <a:latin typeface="Calibri"/>
                <a:cs typeface="Calibri"/>
                <a:sym typeface="Calibri"/>
              </a:rPr>
              <a:t>limit range of Sprint Backlog estimates  to 1-10</a:t>
            </a:r>
            <a:endParaRPr dirty="0"/>
          </a:p>
        </p:txBody>
      </p:sp>
      <p:pic>
        <p:nvPicPr>
          <p:cNvPr id="141" name="Shape 141"/>
          <p:cNvPicPr preferRelativeResize="0"/>
          <p:nvPr/>
        </p:nvPicPr>
        <p:blipFill rotWithShape="1">
          <a:blip r:embed="rId3">
            <a:alphaModFix/>
          </a:blip>
          <a:srcRect t="11501"/>
          <a:stretch/>
        </p:blipFill>
        <p:spPr>
          <a:xfrm>
            <a:off x="3270388" y="2857581"/>
            <a:ext cx="5575300" cy="270613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dirty="0">
                <a:solidFill>
                  <a:schemeClr val="lt1"/>
                </a:solidFill>
                <a:latin typeface="Arial"/>
                <a:ea typeface="Arial"/>
                <a:cs typeface="Arial"/>
                <a:sym typeface="Arial"/>
              </a:rPr>
              <a:t> User Story Effort Estimation</a:t>
            </a:r>
            <a:endParaRPr dirty="0"/>
          </a:p>
        </p:txBody>
      </p:sp>
      <p:sp>
        <p:nvSpPr>
          <p:cNvPr id="138" name="Shape 138"/>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8</a:t>
            </a:fld>
            <a:r>
              <a:rPr lang="en-AU" sz="1200" b="0" i="0" u="none" strike="noStrike" cap="none">
                <a:solidFill>
                  <a:srgbClr val="888888"/>
                </a:solidFill>
                <a:latin typeface="Arial"/>
                <a:ea typeface="Arial"/>
                <a:cs typeface="Arial"/>
                <a:sym typeface="Arial"/>
              </a:rPr>
              <a:t>-</a:t>
            </a:r>
            <a:endParaRPr sz="1200" b="0" i="0" u="none" strike="noStrike" cap="none">
              <a:solidFill>
                <a:srgbClr val="888888"/>
              </a:solidFill>
              <a:latin typeface="Arial"/>
              <a:ea typeface="Arial"/>
              <a:cs typeface="Arial"/>
              <a:sym typeface="Arial"/>
            </a:endParaRPr>
          </a:p>
        </p:txBody>
      </p:sp>
      <p:sp>
        <p:nvSpPr>
          <p:cNvPr id="4" name="TextBox 3">
            <a:extLst>
              <a:ext uri="{FF2B5EF4-FFF2-40B4-BE49-F238E27FC236}">
                <a16:creationId xmlns:a16="http://schemas.microsoft.com/office/drawing/2014/main" id="{3AB87ACB-98ED-4D05-9E44-95000E4BD58B}"/>
              </a:ext>
            </a:extLst>
          </p:cNvPr>
          <p:cNvSpPr txBox="1"/>
          <p:nvPr/>
        </p:nvSpPr>
        <p:spPr>
          <a:xfrm>
            <a:off x="790575" y="1238250"/>
            <a:ext cx="7705725" cy="2492990"/>
          </a:xfrm>
          <a:prstGeom prst="rect">
            <a:avLst/>
          </a:prstGeom>
          <a:noFill/>
        </p:spPr>
        <p:txBody>
          <a:bodyPr wrap="square" rtlCol="0">
            <a:spAutoFit/>
          </a:bodyPr>
          <a:lstStyle/>
          <a:p>
            <a:r>
              <a:rPr lang="en-AU" sz="2400" b="1" dirty="0">
                <a:latin typeface="+mn-lt"/>
              </a:rPr>
              <a:t>A practical Example of Size vs Duration</a:t>
            </a:r>
          </a:p>
          <a:p>
            <a:endParaRPr lang="en-AU" sz="2400" dirty="0">
              <a:latin typeface="+mn-lt"/>
            </a:endParaRPr>
          </a:p>
          <a:p>
            <a:pPr marL="285750" indent="-285750">
              <a:buFont typeface="Arial" panose="020B0604020202020204" pitchFamily="34" charset="0"/>
              <a:buChar char="•"/>
            </a:pPr>
            <a:r>
              <a:rPr lang="en-AU" sz="1800" dirty="0">
                <a:latin typeface="+mn-lt"/>
              </a:rPr>
              <a:t>I am tasked with moving a large pile of dirt from the front of my home to the back yard.</a:t>
            </a:r>
          </a:p>
          <a:p>
            <a:pPr marL="285750" indent="-285750">
              <a:buFont typeface="Arial" panose="020B0604020202020204" pitchFamily="34" charset="0"/>
              <a:buChar char="•"/>
            </a:pPr>
            <a:r>
              <a:rPr lang="en-AU" sz="1800" dirty="0">
                <a:latin typeface="+mn-lt"/>
              </a:rPr>
              <a:t>I could look at the pile of dirt, assess my tools [a shovel and a wheelbarrow], and directly estimate the job at two hours.</a:t>
            </a:r>
          </a:p>
          <a:p>
            <a:pPr marL="285750" indent="-285750">
              <a:buFont typeface="Arial" panose="020B0604020202020204" pitchFamily="34" charset="0"/>
              <a:buChar char="•"/>
            </a:pPr>
            <a:r>
              <a:rPr lang="en-AU" sz="1800" dirty="0">
                <a:latin typeface="+mn-lt"/>
              </a:rPr>
              <a:t>In arriving at this estimate I bypassed any estimate of size and went directly to an estimate of duration.</a:t>
            </a:r>
          </a:p>
        </p:txBody>
      </p:sp>
    </p:spTree>
    <p:extLst>
      <p:ext uri="{BB962C8B-B14F-4D97-AF65-F5344CB8AC3E}">
        <p14:creationId xmlns:p14="http://schemas.microsoft.com/office/powerpoint/2010/main" val="3724853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Shape 136"/>
          <p:cNvSpPr txBox="1">
            <a:spLocks noGrp="1"/>
          </p:cNvSpPr>
          <p:nvPr>
            <p:ph type="title"/>
          </p:nvPr>
        </p:nvSpPr>
        <p:spPr>
          <a:xfrm>
            <a:off x="2462213" y="76200"/>
            <a:ext cx="6605587" cy="6858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AU" sz="3200" b="0" i="0" u="none" strike="noStrike" cap="none" dirty="0">
                <a:solidFill>
                  <a:schemeClr val="lt1"/>
                </a:solidFill>
                <a:latin typeface="Arial"/>
                <a:ea typeface="Arial"/>
                <a:cs typeface="Arial"/>
                <a:sym typeface="Arial"/>
              </a:rPr>
              <a:t> User Story Effort Estimation</a:t>
            </a:r>
            <a:endParaRPr dirty="0"/>
          </a:p>
        </p:txBody>
      </p:sp>
      <p:sp>
        <p:nvSpPr>
          <p:cNvPr id="138" name="Shape 138"/>
          <p:cNvSpPr txBox="1">
            <a:spLocks noGrp="1"/>
          </p:cNvSpPr>
          <p:nvPr>
            <p:ph type="sldNum" idx="12"/>
          </p:nvPr>
        </p:nvSpPr>
        <p:spPr>
          <a:xfrm>
            <a:off x="3633537" y="6463662"/>
            <a:ext cx="2755232" cy="315388"/>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AU" sz="1200" b="0" i="0" u="none" strike="noStrike" cap="none">
                <a:solidFill>
                  <a:srgbClr val="888888"/>
                </a:solidFill>
                <a:latin typeface="Arial"/>
                <a:ea typeface="Arial"/>
                <a:cs typeface="Arial"/>
                <a:sym typeface="Arial"/>
              </a:rPr>
              <a:t>-</a:t>
            </a:r>
            <a:fld id="{00000000-1234-1234-1234-123412341234}" type="slidenum">
              <a:rPr lang="en-AU" sz="1200" b="0" i="0" u="none" strike="noStrike" cap="none">
                <a:solidFill>
                  <a:srgbClr val="888888"/>
                </a:solidFill>
                <a:latin typeface="Arial"/>
                <a:ea typeface="Arial"/>
                <a:cs typeface="Arial"/>
                <a:sym typeface="Arial"/>
              </a:rPr>
              <a:t>9</a:t>
            </a:fld>
            <a:r>
              <a:rPr lang="en-AU" sz="1200" b="0" i="0" u="none" strike="noStrike" cap="none">
                <a:solidFill>
                  <a:srgbClr val="888888"/>
                </a:solidFill>
                <a:latin typeface="Arial"/>
                <a:ea typeface="Arial"/>
                <a:cs typeface="Arial"/>
                <a:sym typeface="Arial"/>
              </a:rPr>
              <a:t>-</a:t>
            </a:r>
            <a:endParaRPr sz="1200" b="0" i="0" u="none" strike="noStrike" cap="none">
              <a:solidFill>
                <a:srgbClr val="888888"/>
              </a:solidFill>
              <a:latin typeface="Arial"/>
              <a:ea typeface="Arial"/>
              <a:cs typeface="Arial"/>
              <a:sym typeface="Arial"/>
            </a:endParaRPr>
          </a:p>
        </p:txBody>
      </p:sp>
      <p:sp>
        <p:nvSpPr>
          <p:cNvPr id="4" name="TextBox 3">
            <a:extLst>
              <a:ext uri="{FF2B5EF4-FFF2-40B4-BE49-F238E27FC236}">
                <a16:creationId xmlns:a16="http://schemas.microsoft.com/office/drawing/2014/main" id="{3AB87ACB-98ED-4D05-9E44-95000E4BD58B}"/>
              </a:ext>
            </a:extLst>
          </p:cNvPr>
          <p:cNvSpPr txBox="1"/>
          <p:nvPr/>
        </p:nvSpPr>
        <p:spPr>
          <a:xfrm>
            <a:off x="790575" y="1238250"/>
            <a:ext cx="7705725" cy="5170646"/>
          </a:xfrm>
          <a:prstGeom prst="rect">
            <a:avLst/>
          </a:prstGeom>
          <a:noFill/>
        </p:spPr>
        <p:txBody>
          <a:bodyPr wrap="square" rtlCol="0">
            <a:spAutoFit/>
          </a:bodyPr>
          <a:lstStyle/>
          <a:p>
            <a:r>
              <a:rPr lang="en-AU" sz="2400" b="1" dirty="0">
                <a:latin typeface="+mn-lt"/>
              </a:rPr>
              <a:t>A practical Example of Size vs Duration</a:t>
            </a:r>
          </a:p>
          <a:p>
            <a:endParaRPr lang="en-AU" sz="1800" dirty="0">
              <a:latin typeface="+mn-lt"/>
            </a:endParaRPr>
          </a:p>
          <a:p>
            <a:pPr marL="285750" indent="-285750">
              <a:buFont typeface="Arial" panose="020B0604020202020204" pitchFamily="34" charset="0"/>
              <a:buChar char="•"/>
            </a:pPr>
            <a:r>
              <a:rPr lang="en-AU" sz="1800" dirty="0">
                <a:latin typeface="+mn-lt"/>
              </a:rPr>
              <a:t>Suppose instead that I look at the pile and estimate its size.</a:t>
            </a:r>
          </a:p>
          <a:p>
            <a:pPr marL="285750" indent="-285750">
              <a:buFont typeface="Arial" panose="020B0604020202020204" pitchFamily="34" charset="0"/>
              <a:buChar char="•"/>
            </a:pPr>
            <a:r>
              <a:rPr lang="en-AU" sz="1800" dirty="0">
                <a:latin typeface="+mn-lt"/>
              </a:rPr>
              <a:t>Based on its dimensions I estimate the pile to contain about 100 cubic meters of dirt. This is my estimate of the size of this project. </a:t>
            </a:r>
          </a:p>
          <a:p>
            <a:pPr marL="285750" indent="-285750">
              <a:buFont typeface="Arial" panose="020B0604020202020204" pitchFamily="34" charset="0"/>
              <a:buChar char="•"/>
            </a:pPr>
            <a:r>
              <a:rPr lang="en-AU" sz="1800" dirty="0">
                <a:latin typeface="+mn-lt"/>
              </a:rPr>
              <a:t>We want to know how long it will take to move the dirt: </a:t>
            </a:r>
            <a:r>
              <a:rPr lang="en-AU" sz="1800" b="1" dirty="0">
                <a:latin typeface="+mn-lt"/>
              </a:rPr>
              <a:t>Duration</a:t>
            </a:r>
          </a:p>
          <a:p>
            <a:pPr marL="285750" indent="-285750">
              <a:buFont typeface="Arial" panose="020B0604020202020204" pitchFamily="34" charset="0"/>
              <a:buChar char="•"/>
            </a:pPr>
            <a:r>
              <a:rPr lang="en-AU" sz="1800" dirty="0">
                <a:latin typeface="+mn-lt"/>
              </a:rPr>
              <a:t>We need to convert the estimate of size [100 cubic meters] into an estimate of duration.</a:t>
            </a:r>
          </a:p>
          <a:p>
            <a:pPr marL="285750" indent="-285750">
              <a:buFont typeface="Arial" panose="020B0604020202020204" pitchFamily="34" charset="0"/>
              <a:buChar char="•"/>
            </a:pPr>
            <a:r>
              <a:rPr lang="en-AU" sz="1800" dirty="0">
                <a:latin typeface="+mn-lt"/>
              </a:rPr>
              <a:t>A label on my wheelbarrow says it has a capacity of two cubic meters.</a:t>
            </a:r>
          </a:p>
          <a:p>
            <a:pPr marL="285750" indent="-285750">
              <a:buFont typeface="Arial" panose="020B0604020202020204" pitchFamily="34" charset="0"/>
              <a:buChar char="•"/>
            </a:pPr>
            <a:r>
              <a:rPr lang="en-AU" sz="1800" dirty="0">
                <a:latin typeface="+mn-lt"/>
              </a:rPr>
              <a:t>Dividing 100 cubic meters by 2 cubic meter, I decide that moving the dirt will take 50 trips with the wheelbarrow.</a:t>
            </a:r>
          </a:p>
          <a:p>
            <a:pPr marL="285750" indent="-285750">
              <a:buFont typeface="Arial" panose="020B0604020202020204" pitchFamily="34" charset="0"/>
              <a:buChar char="•"/>
            </a:pPr>
            <a:r>
              <a:rPr lang="en-AU" sz="1800" dirty="0">
                <a:latin typeface="+mn-lt"/>
              </a:rPr>
              <a:t>I estimate that each trip will take three minutes to load the wheelbarrow, two minutes to walk to the back yard and dump the dirt, and one minute to walk back with the empty wheelbarrow. Total trip time will be six minutes.</a:t>
            </a:r>
          </a:p>
          <a:p>
            <a:pPr marL="285750" indent="-285750">
              <a:buFont typeface="Arial" panose="020B0604020202020204" pitchFamily="34" charset="0"/>
              <a:buChar char="•"/>
            </a:pPr>
            <a:endParaRPr lang="en-AU" sz="1800" dirty="0">
              <a:latin typeface="+mn-lt"/>
            </a:endParaRPr>
          </a:p>
          <a:p>
            <a:pPr marL="285750" indent="-285750">
              <a:buFont typeface="Arial" panose="020B0604020202020204" pitchFamily="34" charset="0"/>
              <a:buChar char="•"/>
            </a:pPr>
            <a:r>
              <a:rPr lang="en-AU" sz="1800" dirty="0">
                <a:latin typeface="+mn-lt"/>
              </a:rPr>
              <a:t>Since I anticipate making 50 trips taking 6 minutes each, my estimate of duration is 300 minutes or 5 hours.</a:t>
            </a:r>
          </a:p>
        </p:txBody>
      </p:sp>
    </p:spTree>
    <p:extLst>
      <p:ext uri="{BB962C8B-B14F-4D97-AF65-F5344CB8AC3E}">
        <p14:creationId xmlns:p14="http://schemas.microsoft.com/office/powerpoint/2010/main" val="1846740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UniMelb">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995</TotalTime>
  <Words>1694</Words>
  <Application>Microsoft Office PowerPoint</Application>
  <PresentationFormat>On-screen Show (4:3)</PresentationFormat>
  <Paragraphs>468</Paragraphs>
  <Slides>28</Slides>
  <Notes>27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ＭＳ Ｐゴシック</vt:lpstr>
      <vt:lpstr>Cambria</vt:lpstr>
      <vt:lpstr>Times New Roman</vt:lpstr>
      <vt:lpstr>MS Mincho</vt:lpstr>
      <vt:lpstr>Calibri</vt:lpstr>
      <vt:lpstr>Arial</vt:lpstr>
      <vt:lpstr>Helvetica Neue</vt:lpstr>
      <vt:lpstr>Roboto</vt:lpstr>
      <vt:lpstr>UniMelb</vt:lpstr>
      <vt:lpstr>SWEN90016  Software Processes &amp; Project Management</vt:lpstr>
      <vt:lpstr>PowerPoint Presentation</vt:lpstr>
      <vt:lpstr> Scrum Overview</vt:lpstr>
      <vt:lpstr>Scrum Artifacts Overview</vt:lpstr>
      <vt:lpstr>User Story: revision</vt:lpstr>
      <vt:lpstr>User Story Size</vt:lpstr>
      <vt:lpstr> User Story Effort Estimation</vt:lpstr>
      <vt:lpstr> User Story Effort Estimation</vt:lpstr>
      <vt:lpstr> User Story Effort Estimation</vt:lpstr>
      <vt:lpstr>PowerPoint Presentation</vt:lpstr>
      <vt:lpstr>PowerPoint Presentation</vt:lpstr>
      <vt:lpstr>PowerPoint Presentation</vt:lpstr>
      <vt:lpstr>PowerPoint Presentation</vt:lpstr>
      <vt:lpstr>PowerPoint Presentation</vt:lpstr>
      <vt:lpstr>Agile Scrum Velocity</vt:lpstr>
      <vt:lpstr>PowerPoint Presentation</vt:lpstr>
      <vt:lpstr>PowerPoint Presentation</vt:lpstr>
      <vt:lpstr>Estimation Strategy Overview</vt:lpstr>
      <vt:lpstr>PowerPoint Presentation</vt:lpstr>
      <vt:lpstr>PowerPoint Presentation</vt:lpstr>
      <vt:lpstr> FP Computation Steps</vt:lpstr>
      <vt:lpstr> FP Computation Steps</vt:lpstr>
      <vt:lpstr>Step 2: Set Complexity Values</vt:lpstr>
      <vt:lpstr>Step 3: Calculate Functional Points</vt:lpstr>
      <vt:lpstr>PowerPoint Presentation</vt:lpstr>
      <vt:lpstr>PowerPoint Presentation</vt:lpstr>
      <vt:lpstr>Velocity revision</vt:lpstr>
      <vt:lpstr>Velocity reference material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SWEN90016  Software Processes &amp; Project Management</dc:title>
  <cp:lastModifiedBy>Marion Zalk</cp:lastModifiedBy>
  <cp:revision>37</cp:revision>
  <cp:lastPrinted>2018-05-16T13:28:30Z</cp:lastPrinted>
  <dcterms:modified xsi:type="dcterms:W3CDTF">2019-04-13T02:35:30Z</dcterms:modified>
</cp:coreProperties>
</file>